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256" r:id="rId5"/>
    <p:sldId id="281" r:id="rId6"/>
    <p:sldId id="259" r:id="rId7"/>
    <p:sldId id="262" r:id="rId8"/>
    <p:sldId id="285" r:id="rId9"/>
    <p:sldId id="274" r:id="rId10"/>
    <p:sldId id="264" r:id="rId11"/>
    <p:sldId id="275" r:id="rId12"/>
    <p:sldId id="277" r:id="rId13"/>
    <p:sldId id="278" r:id="rId14"/>
    <p:sldId id="280" r:id="rId15"/>
    <p:sldId id="284" r:id="rId16"/>
    <p:sldId id="283" r:id="rId17"/>
    <p:sldId id="286" r:id="rId18"/>
    <p:sldId id="287" r:id="rId19"/>
    <p:sldId id="282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9" d="100"/>
          <a:sy n="99" d="100"/>
        </p:scale>
        <p:origin x="684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801EFF-3862-481B-B82D-70289F35CDBD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4220B-B6E7-47FA-82F8-96277B11CB3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4553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1150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6252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18200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76321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7589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85909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50655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6617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78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5315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9342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2881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597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72501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1843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220B-B6E7-47FA-82F8-96277B11CB3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1756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49325" y="1981200"/>
            <a:ext cx="3754438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56163" y="1981200"/>
            <a:ext cx="3754437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49325" y="4114800"/>
            <a:ext cx="3754438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6163" y="4114800"/>
            <a:ext cx="3754437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A1138B3-5A20-4CAC-9313-94C23FD5C27D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7347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56163" y="1981200"/>
            <a:ext cx="3754437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56163" y="4114800"/>
            <a:ext cx="3754437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3356F67-F9D9-4F1C-BB0D-24FDD2DF4E25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97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2021-06-30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bcmath.ca/" TargetMode="Externa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13" Type="http://schemas.openxmlformats.org/officeDocument/2006/relationships/oleObject" Target="../embeddings/oleObject127.bin"/><Relationship Id="rId18" Type="http://schemas.openxmlformats.org/officeDocument/2006/relationships/image" Target="../media/image131.wmf"/><Relationship Id="rId3" Type="http://schemas.openxmlformats.org/officeDocument/2006/relationships/oleObject" Target="../embeddings/oleObject122.bin"/><Relationship Id="rId7" Type="http://schemas.openxmlformats.org/officeDocument/2006/relationships/oleObject" Target="../embeddings/oleObject124.bin"/><Relationship Id="rId12" Type="http://schemas.openxmlformats.org/officeDocument/2006/relationships/image" Target="../media/image128.wmf"/><Relationship Id="rId17" Type="http://schemas.openxmlformats.org/officeDocument/2006/relationships/oleObject" Target="../embeddings/oleObject129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3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5.wmf"/><Relationship Id="rId11" Type="http://schemas.openxmlformats.org/officeDocument/2006/relationships/oleObject" Target="../embeddings/oleObject126.bin"/><Relationship Id="rId5" Type="http://schemas.openxmlformats.org/officeDocument/2006/relationships/oleObject" Target="../embeddings/oleObject123.bin"/><Relationship Id="rId15" Type="http://schemas.openxmlformats.org/officeDocument/2006/relationships/oleObject" Target="../embeddings/oleObject128.bin"/><Relationship Id="rId10" Type="http://schemas.openxmlformats.org/officeDocument/2006/relationships/image" Target="../media/image127.wmf"/><Relationship Id="rId19" Type="http://schemas.openxmlformats.org/officeDocument/2006/relationships/hyperlink" Target="http://www.bcmath.ca/" TargetMode="External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25.bin"/><Relationship Id="rId14" Type="http://schemas.openxmlformats.org/officeDocument/2006/relationships/image" Target="../media/image1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oleObject" Target="../embeddings/oleObject135.bin"/><Relationship Id="rId3" Type="http://schemas.openxmlformats.org/officeDocument/2006/relationships/oleObject" Target="../embeddings/oleObject130.bin"/><Relationship Id="rId7" Type="http://schemas.openxmlformats.org/officeDocument/2006/relationships/oleObject" Target="../embeddings/oleObject132.bin"/><Relationship Id="rId12" Type="http://schemas.openxmlformats.org/officeDocument/2006/relationships/image" Target="../media/image136.wmf"/><Relationship Id="rId1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38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3.wmf"/><Relationship Id="rId11" Type="http://schemas.openxmlformats.org/officeDocument/2006/relationships/oleObject" Target="../embeddings/oleObject134.bin"/><Relationship Id="rId5" Type="http://schemas.openxmlformats.org/officeDocument/2006/relationships/oleObject" Target="../embeddings/oleObject131.bin"/><Relationship Id="rId15" Type="http://schemas.openxmlformats.org/officeDocument/2006/relationships/oleObject" Target="../embeddings/oleObject136.bin"/><Relationship Id="rId10" Type="http://schemas.openxmlformats.org/officeDocument/2006/relationships/image" Target="../media/image135.wmf"/><Relationship Id="rId4" Type="http://schemas.openxmlformats.org/officeDocument/2006/relationships/image" Target="../media/image132.wmf"/><Relationship Id="rId9" Type="http://schemas.openxmlformats.org/officeDocument/2006/relationships/oleObject" Target="../embeddings/oleObject133.bin"/><Relationship Id="rId14" Type="http://schemas.openxmlformats.org/officeDocument/2006/relationships/image" Target="../media/image137.wmf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2.bin"/><Relationship Id="rId18" Type="http://schemas.openxmlformats.org/officeDocument/2006/relationships/image" Target="../media/image146.wmf"/><Relationship Id="rId26" Type="http://schemas.openxmlformats.org/officeDocument/2006/relationships/image" Target="../media/image150.wmf"/><Relationship Id="rId39" Type="http://schemas.openxmlformats.org/officeDocument/2006/relationships/oleObject" Target="../embeddings/oleObject155.bin"/><Relationship Id="rId21" Type="http://schemas.openxmlformats.org/officeDocument/2006/relationships/oleObject" Target="../embeddings/oleObject146.bin"/><Relationship Id="rId34" Type="http://schemas.openxmlformats.org/officeDocument/2006/relationships/image" Target="../media/image154.wmf"/><Relationship Id="rId42" Type="http://schemas.openxmlformats.org/officeDocument/2006/relationships/image" Target="../media/image158.wmf"/><Relationship Id="rId47" Type="http://schemas.openxmlformats.org/officeDocument/2006/relationships/oleObject" Target="../embeddings/oleObject159.bin"/><Relationship Id="rId50" Type="http://schemas.openxmlformats.org/officeDocument/2006/relationships/image" Target="../media/image162.wmf"/><Relationship Id="rId55" Type="http://schemas.openxmlformats.org/officeDocument/2006/relationships/oleObject" Target="../embeddings/oleObject163.bin"/><Relationship Id="rId63" Type="http://schemas.openxmlformats.org/officeDocument/2006/relationships/image" Target="../media/image168.wmf"/><Relationship Id="rId7" Type="http://schemas.openxmlformats.org/officeDocument/2006/relationships/oleObject" Target="../embeddings/oleObject139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45.wmf"/><Relationship Id="rId20" Type="http://schemas.openxmlformats.org/officeDocument/2006/relationships/image" Target="../media/image147.wmf"/><Relationship Id="rId29" Type="http://schemas.openxmlformats.org/officeDocument/2006/relationships/oleObject" Target="../embeddings/oleObject150.bin"/><Relationship Id="rId41" Type="http://schemas.openxmlformats.org/officeDocument/2006/relationships/oleObject" Target="../embeddings/oleObject156.bin"/><Relationship Id="rId54" Type="http://schemas.openxmlformats.org/officeDocument/2006/relationships/image" Target="../media/image164.wmf"/><Relationship Id="rId62" Type="http://schemas.openxmlformats.org/officeDocument/2006/relationships/oleObject" Target="../embeddings/oleObject16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wmf"/><Relationship Id="rId11" Type="http://schemas.openxmlformats.org/officeDocument/2006/relationships/oleObject" Target="../embeddings/oleObject141.bin"/><Relationship Id="rId24" Type="http://schemas.openxmlformats.org/officeDocument/2006/relationships/image" Target="../media/image149.wmf"/><Relationship Id="rId32" Type="http://schemas.openxmlformats.org/officeDocument/2006/relationships/image" Target="../media/image153.wmf"/><Relationship Id="rId37" Type="http://schemas.openxmlformats.org/officeDocument/2006/relationships/oleObject" Target="../embeddings/oleObject154.bin"/><Relationship Id="rId40" Type="http://schemas.openxmlformats.org/officeDocument/2006/relationships/image" Target="../media/image157.wmf"/><Relationship Id="rId45" Type="http://schemas.openxmlformats.org/officeDocument/2006/relationships/oleObject" Target="../embeddings/oleObject158.bin"/><Relationship Id="rId53" Type="http://schemas.openxmlformats.org/officeDocument/2006/relationships/oleObject" Target="../embeddings/oleObject162.bin"/><Relationship Id="rId58" Type="http://schemas.openxmlformats.org/officeDocument/2006/relationships/image" Target="../media/image166.wmf"/><Relationship Id="rId5" Type="http://schemas.openxmlformats.org/officeDocument/2006/relationships/oleObject" Target="../embeddings/oleObject138.bin"/><Relationship Id="rId15" Type="http://schemas.openxmlformats.org/officeDocument/2006/relationships/oleObject" Target="../embeddings/oleObject143.bin"/><Relationship Id="rId23" Type="http://schemas.openxmlformats.org/officeDocument/2006/relationships/oleObject" Target="../embeddings/oleObject147.bin"/><Relationship Id="rId28" Type="http://schemas.openxmlformats.org/officeDocument/2006/relationships/image" Target="../media/image151.wmf"/><Relationship Id="rId36" Type="http://schemas.openxmlformats.org/officeDocument/2006/relationships/image" Target="../media/image155.wmf"/><Relationship Id="rId49" Type="http://schemas.openxmlformats.org/officeDocument/2006/relationships/oleObject" Target="../embeddings/oleObject160.bin"/><Relationship Id="rId57" Type="http://schemas.openxmlformats.org/officeDocument/2006/relationships/oleObject" Target="../embeddings/oleObject164.bin"/><Relationship Id="rId61" Type="http://schemas.openxmlformats.org/officeDocument/2006/relationships/oleObject" Target="../embeddings/oleObject166.bin"/><Relationship Id="rId10" Type="http://schemas.openxmlformats.org/officeDocument/2006/relationships/image" Target="../media/image142.wmf"/><Relationship Id="rId19" Type="http://schemas.openxmlformats.org/officeDocument/2006/relationships/oleObject" Target="../embeddings/oleObject145.bin"/><Relationship Id="rId31" Type="http://schemas.openxmlformats.org/officeDocument/2006/relationships/oleObject" Target="../embeddings/oleObject151.bin"/><Relationship Id="rId44" Type="http://schemas.openxmlformats.org/officeDocument/2006/relationships/image" Target="../media/image159.wmf"/><Relationship Id="rId52" Type="http://schemas.openxmlformats.org/officeDocument/2006/relationships/image" Target="../media/image163.wmf"/><Relationship Id="rId60" Type="http://schemas.openxmlformats.org/officeDocument/2006/relationships/image" Target="../media/image167.wmf"/><Relationship Id="rId4" Type="http://schemas.openxmlformats.org/officeDocument/2006/relationships/image" Target="../media/image139.wmf"/><Relationship Id="rId9" Type="http://schemas.openxmlformats.org/officeDocument/2006/relationships/oleObject" Target="../embeddings/oleObject140.bin"/><Relationship Id="rId14" Type="http://schemas.openxmlformats.org/officeDocument/2006/relationships/image" Target="../media/image144.wmf"/><Relationship Id="rId22" Type="http://schemas.openxmlformats.org/officeDocument/2006/relationships/image" Target="../media/image148.wmf"/><Relationship Id="rId27" Type="http://schemas.openxmlformats.org/officeDocument/2006/relationships/oleObject" Target="../embeddings/oleObject149.bin"/><Relationship Id="rId30" Type="http://schemas.openxmlformats.org/officeDocument/2006/relationships/image" Target="../media/image152.wmf"/><Relationship Id="rId35" Type="http://schemas.openxmlformats.org/officeDocument/2006/relationships/oleObject" Target="../embeddings/oleObject153.bin"/><Relationship Id="rId43" Type="http://schemas.openxmlformats.org/officeDocument/2006/relationships/oleObject" Target="../embeddings/oleObject157.bin"/><Relationship Id="rId48" Type="http://schemas.openxmlformats.org/officeDocument/2006/relationships/image" Target="../media/image161.wmf"/><Relationship Id="rId56" Type="http://schemas.openxmlformats.org/officeDocument/2006/relationships/image" Target="../media/image165.wmf"/><Relationship Id="rId8" Type="http://schemas.openxmlformats.org/officeDocument/2006/relationships/image" Target="../media/image141.wmf"/><Relationship Id="rId51" Type="http://schemas.openxmlformats.org/officeDocument/2006/relationships/oleObject" Target="../embeddings/oleObject161.bin"/><Relationship Id="rId3" Type="http://schemas.openxmlformats.org/officeDocument/2006/relationships/oleObject" Target="../embeddings/oleObject137.bin"/><Relationship Id="rId12" Type="http://schemas.openxmlformats.org/officeDocument/2006/relationships/image" Target="../media/image143.wmf"/><Relationship Id="rId17" Type="http://schemas.openxmlformats.org/officeDocument/2006/relationships/oleObject" Target="../embeddings/oleObject144.bin"/><Relationship Id="rId25" Type="http://schemas.openxmlformats.org/officeDocument/2006/relationships/oleObject" Target="../embeddings/oleObject148.bin"/><Relationship Id="rId33" Type="http://schemas.openxmlformats.org/officeDocument/2006/relationships/oleObject" Target="../embeddings/oleObject152.bin"/><Relationship Id="rId38" Type="http://schemas.openxmlformats.org/officeDocument/2006/relationships/image" Target="../media/image156.wmf"/><Relationship Id="rId46" Type="http://schemas.openxmlformats.org/officeDocument/2006/relationships/image" Target="../media/image160.wmf"/><Relationship Id="rId59" Type="http://schemas.openxmlformats.org/officeDocument/2006/relationships/oleObject" Target="../embeddings/oleObject16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1.wmf"/><Relationship Id="rId13" Type="http://schemas.openxmlformats.org/officeDocument/2006/relationships/oleObject" Target="../embeddings/oleObject173.bin"/><Relationship Id="rId18" Type="http://schemas.openxmlformats.org/officeDocument/2006/relationships/image" Target="../media/image176.wmf"/><Relationship Id="rId26" Type="http://schemas.openxmlformats.org/officeDocument/2006/relationships/image" Target="../media/image180.wmf"/><Relationship Id="rId3" Type="http://schemas.openxmlformats.org/officeDocument/2006/relationships/oleObject" Target="../embeddings/oleObject168.bin"/><Relationship Id="rId21" Type="http://schemas.openxmlformats.org/officeDocument/2006/relationships/oleObject" Target="../embeddings/oleObject177.bin"/><Relationship Id="rId7" Type="http://schemas.openxmlformats.org/officeDocument/2006/relationships/oleObject" Target="../embeddings/oleObject170.bin"/><Relationship Id="rId12" Type="http://schemas.openxmlformats.org/officeDocument/2006/relationships/image" Target="../media/image173.wmf"/><Relationship Id="rId17" Type="http://schemas.openxmlformats.org/officeDocument/2006/relationships/oleObject" Target="../embeddings/oleObject175.bin"/><Relationship Id="rId25" Type="http://schemas.openxmlformats.org/officeDocument/2006/relationships/oleObject" Target="../embeddings/oleObject179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75.wmf"/><Relationship Id="rId20" Type="http://schemas.openxmlformats.org/officeDocument/2006/relationships/image" Target="../media/image177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0.wmf"/><Relationship Id="rId11" Type="http://schemas.openxmlformats.org/officeDocument/2006/relationships/oleObject" Target="../embeddings/oleObject172.bin"/><Relationship Id="rId24" Type="http://schemas.openxmlformats.org/officeDocument/2006/relationships/image" Target="../media/image179.wmf"/><Relationship Id="rId5" Type="http://schemas.openxmlformats.org/officeDocument/2006/relationships/oleObject" Target="../embeddings/oleObject169.bin"/><Relationship Id="rId15" Type="http://schemas.openxmlformats.org/officeDocument/2006/relationships/oleObject" Target="../embeddings/oleObject174.bin"/><Relationship Id="rId23" Type="http://schemas.openxmlformats.org/officeDocument/2006/relationships/oleObject" Target="../embeddings/oleObject178.bin"/><Relationship Id="rId10" Type="http://schemas.openxmlformats.org/officeDocument/2006/relationships/image" Target="../media/image172.wmf"/><Relationship Id="rId19" Type="http://schemas.openxmlformats.org/officeDocument/2006/relationships/oleObject" Target="../embeddings/oleObject176.bin"/><Relationship Id="rId4" Type="http://schemas.openxmlformats.org/officeDocument/2006/relationships/image" Target="../media/image169.wmf"/><Relationship Id="rId9" Type="http://schemas.openxmlformats.org/officeDocument/2006/relationships/oleObject" Target="../embeddings/oleObject171.bin"/><Relationship Id="rId14" Type="http://schemas.openxmlformats.org/officeDocument/2006/relationships/image" Target="../media/image174.wmf"/><Relationship Id="rId22" Type="http://schemas.openxmlformats.org/officeDocument/2006/relationships/image" Target="../media/image17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3.wmf"/><Relationship Id="rId3" Type="http://schemas.openxmlformats.org/officeDocument/2006/relationships/oleObject" Target="../embeddings/oleObject180.bin"/><Relationship Id="rId7" Type="http://schemas.openxmlformats.org/officeDocument/2006/relationships/oleObject" Target="../embeddings/oleObject182.bin"/><Relationship Id="rId12" Type="http://schemas.openxmlformats.org/officeDocument/2006/relationships/image" Target="../media/image18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2.wmf"/><Relationship Id="rId11" Type="http://schemas.openxmlformats.org/officeDocument/2006/relationships/oleObject" Target="../embeddings/oleObject184.bin"/><Relationship Id="rId5" Type="http://schemas.openxmlformats.org/officeDocument/2006/relationships/oleObject" Target="../embeddings/oleObject181.bin"/><Relationship Id="rId10" Type="http://schemas.openxmlformats.org/officeDocument/2006/relationships/image" Target="../media/image184.wmf"/><Relationship Id="rId4" Type="http://schemas.openxmlformats.org/officeDocument/2006/relationships/image" Target="../media/image181.wmf"/><Relationship Id="rId9" Type="http://schemas.openxmlformats.org/officeDocument/2006/relationships/oleObject" Target="../embeddings/oleObject18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7.bin"/><Relationship Id="rId13" Type="http://schemas.openxmlformats.org/officeDocument/2006/relationships/image" Target="../media/image190.wmf"/><Relationship Id="rId18" Type="http://schemas.openxmlformats.org/officeDocument/2006/relationships/oleObject" Target="../embeddings/oleObject192.bin"/><Relationship Id="rId26" Type="http://schemas.openxmlformats.org/officeDocument/2006/relationships/oleObject" Target="../embeddings/oleObject196.bin"/><Relationship Id="rId39" Type="http://schemas.openxmlformats.org/officeDocument/2006/relationships/oleObject" Target="../embeddings/oleObject202.bin"/><Relationship Id="rId3" Type="http://schemas.openxmlformats.org/officeDocument/2006/relationships/image" Target="../media/image143.png"/><Relationship Id="rId21" Type="http://schemas.openxmlformats.org/officeDocument/2006/relationships/image" Target="../media/image194.wmf"/><Relationship Id="rId34" Type="http://schemas.openxmlformats.org/officeDocument/2006/relationships/image" Target="../media/image200.wmf"/><Relationship Id="rId42" Type="http://schemas.openxmlformats.org/officeDocument/2006/relationships/image" Target="../media/image204.wmf"/><Relationship Id="rId7" Type="http://schemas.openxmlformats.org/officeDocument/2006/relationships/image" Target="../media/image187.wmf"/><Relationship Id="rId12" Type="http://schemas.openxmlformats.org/officeDocument/2006/relationships/oleObject" Target="../embeddings/oleObject189.bin"/><Relationship Id="rId17" Type="http://schemas.openxmlformats.org/officeDocument/2006/relationships/image" Target="../media/image192.wmf"/><Relationship Id="rId25" Type="http://schemas.openxmlformats.org/officeDocument/2006/relationships/image" Target="../media/image196.wmf"/><Relationship Id="rId33" Type="http://schemas.openxmlformats.org/officeDocument/2006/relationships/oleObject" Target="../embeddings/oleObject199.bin"/><Relationship Id="rId38" Type="http://schemas.openxmlformats.org/officeDocument/2006/relationships/image" Target="../media/image202.wmf"/><Relationship Id="rId2" Type="http://schemas.openxmlformats.org/officeDocument/2006/relationships/notesSlide" Target="../notesSlides/notesSlide16.xml"/><Relationship Id="rId16" Type="http://schemas.openxmlformats.org/officeDocument/2006/relationships/oleObject" Target="../embeddings/oleObject191.bin"/><Relationship Id="rId20" Type="http://schemas.openxmlformats.org/officeDocument/2006/relationships/oleObject" Target="../embeddings/oleObject193.bin"/><Relationship Id="rId29" Type="http://schemas.openxmlformats.org/officeDocument/2006/relationships/oleObject" Target="../embeddings/oleObject197.bin"/><Relationship Id="rId41" Type="http://schemas.openxmlformats.org/officeDocument/2006/relationships/oleObject" Target="../embeddings/oleObject20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86.bin"/><Relationship Id="rId11" Type="http://schemas.openxmlformats.org/officeDocument/2006/relationships/image" Target="../media/image189.wmf"/><Relationship Id="rId24" Type="http://schemas.openxmlformats.org/officeDocument/2006/relationships/oleObject" Target="../embeddings/oleObject195.bin"/><Relationship Id="rId32" Type="http://schemas.openxmlformats.org/officeDocument/2006/relationships/image" Target="../media/image199.wmf"/><Relationship Id="rId37" Type="http://schemas.openxmlformats.org/officeDocument/2006/relationships/oleObject" Target="../embeddings/oleObject201.bin"/><Relationship Id="rId40" Type="http://schemas.openxmlformats.org/officeDocument/2006/relationships/image" Target="../media/image203.wmf"/><Relationship Id="rId5" Type="http://schemas.openxmlformats.org/officeDocument/2006/relationships/image" Target="../media/image186.wmf"/><Relationship Id="rId15" Type="http://schemas.openxmlformats.org/officeDocument/2006/relationships/image" Target="../media/image191.wmf"/><Relationship Id="rId23" Type="http://schemas.openxmlformats.org/officeDocument/2006/relationships/image" Target="../media/image195.wmf"/><Relationship Id="rId28" Type="http://schemas.openxmlformats.org/officeDocument/2006/relationships/image" Target="../media/image156.png"/><Relationship Id="rId36" Type="http://schemas.openxmlformats.org/officeDocument/2006/relationships/image" Target="../media/image201.wmf"/><Relationship Id="rId10" Type="http://schemas.openxmlformats.org/officeDocument/2006/relationships/oleObject" Target="../embeddings/oleObject188.bin"/><Relationship Id="rId19" Type="http://schemas.openxmlformats.org/officeDocument/2006/relationships/image" Target="../media/image193.wmf"/><Relationship Id="rId31" Type="http://schemas.openxmlformats.org/officeDocument/2006/relationships/oleObject" Target="../embeddings/oleObject198.bin"/><Relationship Id="rId44" Type="http://schemas.openxmlformats.org/officeDocument/2006/relationships/image" Target="../media/image205.wmf"/><Relationship Id="rId4" Type="http://schemas.openxmlformats.org/officeDocument/2006/relationships/oleObject" Target="../embeddings/oleObject185.bin"/><Relationship Id="rId9" Type="http://schemas.openxmlformats.org/officeDocument/2006/relationships/image" Target="../media/image188.wmf"/><Relationship Id="rId14" Type="http://schemas.openxmlformats.org/officeDocument/2006/relationships/oleObject" Target="../embeddings/oleObject190.bin"/><Relationship Id="rId22" Type="http://schemas.openxmlformats.org/officeDocument/2006/relationships/oleObject" Target="../embeddings/oleObject194.bin"/><Relationship Id="rId27" Type="http://schemas.openxmlformats.org/officeDocument/2006/relationships/image" Target="../media/image197.wmf"/><Relationship Id="rId30" Type="http://schemas.openxmlformats.org/officeDocument/2006/relationships/image" Target="../media/image198.wmf"/><Relationship Id="rId35" Type="http://schemas.openxmlformats.org/officeDocument/2006/relationships/oleObject" Target="../embeddings/oleObject200.bin"/><Relationship Id="rId43" Type="http://schemas.openxmlformats.org/officeDocument/2006/relationships/oleObject" Target="../embeddings/oleObject20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26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34" Type="http://schemas.openxmlformats.org/officeDocument/2006/relationships/image" Target="../media/image18.wmf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33" Type="http://schemas.openxmlformats.org/officeDocument/2006/relationships/oleObject" Target="../embeddings/oleObject17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3.wmf"/><Relationship Id="rId32" Type="http://schemas.openxmlformats.org/officeDocument/2006/relationships/image" Target="../media/image17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5.wmf"/><Relationship Id="rId36" Type="http://schemas.openxmlformats.org/officeDocument/2006/relationships/image" Target="../media/image19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31" Type="http://schemas.openxmlformats.org/officeDocument/2006/relationships/oleObject" Target="../embeddings/oleObject16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6.wmf"/><Relationship Id="rId35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wmf"/><Relationship Id="rId26" Type="http://schemas.openxmlformats.org/officeDocument/2006/relationships/image" Target="../media/image31.wmf"/><Relationship Id="rId39" Type="http://schemas.openxmlformats.org/officeDocument/2006/relationships/oleObject" Target="../embeddings/oleObject37.bin"/><Relationship Id="rId21" Type="http://schemas.openxmlformats.org/officeDocument/2006/relationships/oleObject" Target="../embeddings/oleObject28.bin"/><Relationship Id="rId34" Type="http://schemas.openxmlformats.org/officeDocument/2006/relationships/image" Target="../media/image35.wmf"/><Relationship Id="rId42" Type="http://schemas.openxmlformats.org/officeDocument/2006/relationships/image" Target="../media/image39.wmf"/><Relationship Id="rId47" Type="http://schemas.openxmlformats.org/officeDocument/2006/relationships/image" Target="../media/image41.wmf"/><Relationship Id="rId50" Type="http://schemas.openxmlformats.org/officeDocument/2006/relationships/oleObject" Target="../embeddings/oleObject43.bin"/><Relationship Id="rId55" Type="http://schemas.openxmlformats.org/officeDocument/2006/relationships/oleObject" Target="../embeddings/oleObject45.bin"/><Relationship Id="rId63" Type="http://schemas.openxmlformats.org/officeDocument/2006/relationships/oleObject" Target="../embeddings/oleObject49.bin"/><Relationship Id="rId68" Type="http://schemas.openxmlformats.org/officeDocument/2006/relationships/image" Target="../media/image51.wmf"/><Relationship Id="rId76" Type="http://schemas.openxmlformats.org/officeDocument/2006/relationships/oleObject" Target="../embeddings/oleObject55.bin"/><Relationship Id="rId84" Type="http://schemas.openxmlformats.org/officeDocument/2006/relationships/oleObject" Target="../embeddings/oleObject59.bin"/><Relationship Id="rId7" Type="http://schemas.openxmlformats.org/officeDocument/2006/relationships/oleObject" Target="../embeddings/oleObject21.bin"/><Relationship Id="rId71" Type="http://schemas.openxmlformats.org/officeDocument/2006/relationships/image" Target="../media/image53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6.wmf"/><Relationship Id="rId29" Type="http://schemas.openxmlformats.org/officeDocument/2006/relationships/oleObject" Target="../embeddings/oleObject32.bin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0.wmf"/><Relationship Id="rId32" Type="http://schemas.openxmlformats.org/officeDocument/2006/relationships/image" Target="../media/image34.wmf"/><Relationship Id="rId37" Type="http://schemas.openxmlformats.org/officeDocument/2006/relationships/oleObject" Target="../embeddings/oleObject36.bin"/><Relationship Id="rId40" Type="http://schemas.openxmlformats.org/officeDocument/2006/relationships/image" Target="../media/image38.wmf"/><Relationship Id="rId45" Type="http://schemas.openxmlformats.org/officeDocument/2006/relationships/oleObject" Target="../embeddings/oleObject40.bin"/><Relationship Id="rId53" Type="http://schemas.openxmlformats.org/officeDocument/2006/relationships/image" Target="../media/image44.wmf"/><Relationship Id="rId58" Type="http://schemas.openxmlformats.org/officeDocument/2006/relationships/image" Target="../media/image46.wmf"/><Relationship Id="rId66" Type="http://schemas.openxmlformats.org/officeDocument/2006/relationships/image" Target="../media/image50.wmf"/><Relationship Id="rId74" Type="http://schemas.openxmlformats.org/officeDocument/2006/relationships/oleObject" Target="../embeddings/oleObject54.bin"/><Relationship Id="rId79" Type="http://schemas.openxmlformats.org/officeDocument/2006/relationships/image" Target="../media/image56.wmf"/><Relationship Id="rId5" Type="http://schemas.openxmlformats.org/officeDocument/2006/relationships/oleObject" Target="../embeddings/oleObject20.bin"/><Relationship Id="rId61" Type="http://schemas.openxmlformats.org/officeDocument/2006/relationships/oleObject" Target="../embeddings/oleObject48.bin"/><Relationship Id="rId82" Type="http://schemas.openxmlformats.org/officeDocument/2006/relationships/oleObject" Target="../embeddings/oleObject58.bin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Relationship Id="rId27" Type="http://schemas.openxmlformats.org/officeDocument/2006/relationships/oleObject" Target="../embeddings/oleObject31.bin"/><Relationship Id="rId30" Type="http://schemas.openxmlformats.org/officeDocument/2006/relationships/image" Target="../media/image33.wmf"/><Relationship Id="rId35" Type="http://schemas.openxmlformats.org/officeDocument/2006/relationships/oleObject" Target="../embeddings/oleObject35.bin"/><Relationship Id="rId43" Type="http://schemas.openxmlformats.org/officeDocument/2006/relationships/oleObject" Target="../embeddings/oleObject39.bin"/><Relationship Id="rId48" Type="http://schemas.openxmlformats.org/officeDocument/2006/relationships/oleObject" Target="../embeddings/oleObject42.bin"/><Relationship Id="rId56" Type="http://schemas.openxmlformats.org/officeDocument/2006/relationships/image" Target="../media/image45.wmf"/><Relationship Id="rId64" Type="http://schemas.openxmlformats.org/officeDocument/2006/relationships/image" Target="../media/image49.wmf"/><Relationship Id="rId69" Type="http://schemas.openxmlformats.org/officeDocument/2006/relationships/oleObject" Target="../embeddings/oleObject52.bin"/><Relationship Id="rId77" Type="http://schemas.openxmlformats.org/officeDocument/2006/relationships/image" Target="../media/image55.wmf"/><Relationship Id="rId8" Type="http://schemas.openxmlformats.org/officeDocument/2006/relationships/image" Target="../media/image22.wmf"/><Relationship Id="rId51" Type="http://schemas.openxmlformats.org/officeDocument/2006/relationships/image" Target="../media/image43.wmf"/><Relationship Id="rId72" Type="http://schemas.openxmlformats.org/officeDocument/2006/relationships/oleObject" Target="../embeddings/oleObject53.bin"/><Relationship Id="rId80" Type="http://schemas.openxmlformats.org/officeDocument/2006/relationships/oleObject" Target="../embeddings/oleObject57.bin"/><Relationship Id="rId85" Type="http://schemas.openxmlformats.org/officeDocument/2006/relationships/image" Target="../media/image59.wmf"/><Relationship Id="rId3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33" Type="http://schemas.openxmlformats.org/officeDocument/2006/relationships/oleObject" Target="../embeddings/oleObject34.bin"/><Relationship Id="rId38" Type="http://schemas.openxmlformats.org/officeDocument/2006/relationships/image" Target="../media/image37.wmf"/><Relationship Id="rId46" Type="http://schemas.openxmlformats.org/officeDocument/2006/relationships/oleObject" Target="../embeddings/oleObject41.bin"/><Relationship Id="rId59" Type="http://schemas.openxmlformats.org/officeDocument/2006/relationships/oleObject" Target="../embeddings/oleObject47.bin"/><Relationship Id="rId67" Type="http://schemas.openxmlformats.org/officeDocument/2006/relationships/oleObject" Target="../embeddings/oleObject51.bin"/><Relationship Id="rId20" Type="http://schemas.openxmlformats.org/officeDocument/2006/relationships/image" Target="../media/image28.wmf"/><Relationship Id="rId41" Type="http://schemas.openxmlformats.org/officeDocument/2006/relationships/oleObject" Target="../embeddings/oleObject38.bin"/><Relationship Id="rId54" Type="http://schemas.openxmlformats.org/officeDocument/2006/relationships/hyperlink" Target="http://www.bcmath.ca/" TargetMode="External"/><Relationship Id="rId62" Type="http://schemas.openxmlformats.org/officeDocument/2006/relationships/image" Target="../media/image48.wmf"/><Relationship Id="rId70" Type="http://schemas.openxmlformats.org/officeDocument/2006/relationships/image" Target="../media/image52.wmf"/><Relationship Id="rId75" Type="http://schemas.openxmlformats.org/officeDocument/2006/relationships/image" Target="../media/image54.wmf"/><Relationship Id="rId83" Type="http://schemas.openxmlformats.org/officeDocument/2006/relationships/image" Target="../media/image5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28" Type="http://schemas.openxmlformats.org/officeDocument/2006/relationships/image" Target="../media/image32.wmf"/><Relationship Id="rId36" Type="http://schemas.openxmlformats.org/officeDocument/2006/relationships/image" Target="../media/image36.wmf"/><Relationship Id="rId49" Type="http://schemas.openxmlformats.org/officeDocument/2006/relationships/image" Target="../media/image42.wmf"/><Relationship Id="rId57" Type="http://schemas.openxmlformats.org/officeDocument/2006/relationships/oleObject" Target="../embeddings/oleObject46.bin"/><Relationship Id="rId10" Type="http://schemas.openxmlformats.org/officeDocument/2006/relationships/image" Target="../media/image23.wmf"/><Relationship Id="rId31" Type="http://schemas.openxmlformats.org/officeDocument/2006/relationships/oleObject" Target="../embeddings/oleObject33.bin"/><Relationship Id="rId44" Type="http://schemas.openxmlformats.org/officeDocument/2006/relationships/image" Target="../media/image40.wmf"/><Relationship Id="rId52" Type="http://schemas.openxmlformats.org/officeDocument/2006/relationships/oleObject" Target="../embeddings/oleObject44.bin"/><Relationship Id="rId60" Type="http://schemas.openxmlformats.org/officeDocument/2006/relationships/image" Target="../media/image47.wmf"/><Relationship Id="rId65" Type="http://schemas.openxmlformats.org/officeDocument/2006/relationships/oleObject" Target="../embeddings/oleObject50.bin"/><Relationship Id="rId73" Type="http://schemas.openxmlformats.org/officeDocument/2006/relationships/image" Target="../media/image53.wmf"/><Relationship Id="rId78" Type="http://schemas.openxmlformats.org/officeDocument/2006/relationships/oleObject" Target="../embeddings/oleObject56.bin"/><Relationship Id="rId81" Type="http://schemas.openxmlformats.org/officeDocument/2006/relationships/image" Target="../media/image57.wmf"/><Relationship Id="rId86" Type="http://schemas.openxmlformats.org/officeDocument/2006/relationships/image" Target="../media/image6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7.wmf"/><Relationship Id="rId26" Type="http://schemas.openxmlformats.org/officeDocument/2006/relationships/image" Target="../media/image71.wmf"/><Relationship Id="rId39" Type="http://schemas.openxmlformats.org/officeDocument/2006/relationships/oleObject" Target="../embeddings/oleObject77.bin"/><Relationship Id="rId3" Type="http://schemas.openxmlformats.org/officeDocument/2006/relationships/image" Target="../media/image60.png"/><Relationship Id="rId21" Type="http://schemas.openxmlformats.org/officeDocument/2006/relationships/oleObject" Target="../embeddings/oleObject68.bin"/><Relationship Id="rId34" Type="http://schemas.openxmlformats.org/officeDocument/2006/relationships/image" Target="../media/image75.wmf"/><Relationship Id="rId42" Type="http://schemas.openxmlformats.org/officeDocument/2006/relationships/image" Target="../media/image79.wmf"/><Relationship Id="rId47" Type="http://schemas.openxmlformats.org/officeDocument/2006/relationships/oleObject" Target="../embeddings/oleObject81.bin"/><Relationship Id="rId7" Type="http://schemas.openxmlformats.org/officeDocument/2006/relationships/image" Target="../media/image62.wmf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0.bin"/><Relationship Id="rId33" Type="http://schemas.openxmlformats.org/officeDocument/2006/relationships/oleObject" Target="../embeddings/oleObject74.bin"/><Relationship Id="rId38" Type="http://schemas.openxmlformats.org/officeDocument/2006/relationships/image" Target="../media/image77.wmf"/><Relationship Id="rId46" Type="http://schemas.openxmlformats.org/officeDocument/2006/relationships/image" Target="../media/image81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29" Type="http://schemas.openxmlformats.org/officeDocument/2006/relationships/oleObject" Target="../embeddings/oleObject72.bin"/><Relationship Id="rId41" Type="http://schemas.openxmlformats.org/officeDocument/2006/relationships/oleObject" Target="../embeddings/oleObject7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1.bin"/><Relationship Id="rId11" Type="http://schemas.openxmlformats.org/officeDocument/2006/relationships/oleObject" Target="../embeddings/oleObject63.bin"/><Relationship Id="rId24" Type="http://schemas.openxmlformats.org/officeDocument/2006/relationships/image" Target="../media/image70.wmf"/><Relationship Id="rId32" Type="http://schemas.openxmlformats.org/officeDocument/2006/relationships/image" Target="../media/image74.wmf"/><Relationship Id="rId37" Type="http://schemas.openxmlformats.org/officeDocument/2006/relationships/oleObject" Target="../embeddings/oleObject76.bin"/><Relationship Id="rId40" Type="http://schemas.openxmlformats.org/officeDocument/2006/relationships/image" Target="../media/image78.wmf"/><Relationship Id="rId45" Type="http://schemas.openxmlformats.org/officeDocument/2006/relationships/oleObject" Target="../embeddings/oleObject80.bin"/><Relationship Id="rId5" Type="http://schemas.openxmlformats.org/officeDocument/2006/relationships/image" Target="../media/image61.wmf"/><Relationship Id="rId15" Type="http://schemas.openxmlformats.org/officeDocument/2006/relationships/oleObject" Target="../embeddings/oleObject65.bin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72.wmf"/><Relationship Id="rId36" Type="http://schemas.openxmlformats.org/officeDocument/2006/relationships/image" Target="../media/image76.wmf"/><Relationship Id="rId10" Type="http://schemas.openxmlformats.org/officeDocument/2006/relationships/hyperlink" Target="http://www.bcmath.ca/" TargetMode="External"/><Relationship Id="rId19" Type="http://schemas.openxmlformats.org/officeDocument/2006/relationships/oleObject" Target="../embeddings/oleObject67.bin"/><Relationship Id="rId31" Type="http://schemas.openxmlformats.org/officeDocument/2006/relationships/oleObject" Target="../embeddings/oleObject73.bin"/><Relationship Id="rId44" Type="http://schemas.openxmlformats.org/officeDocument/2006/relationships/image" Target="../media/image80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3.wmf"/><Relationship Id="rId14" Type="http://schemas.openxmlformats.org/officeDocument/2006/relationships/image" Target="../media/image65.wmf"/><Relationship Id="rId22" Type="http://schemas.openxmlformats.org/officeDocument/2006/relationships/image" Target="../media/image69.wmf"/><Relationship Id="rId27" Type="http://schemas.openxmlformats.org/officeDocument/2006/relationships/oleObject" Target="../embeddings/oleObject71.bin"/><Relationship Id="rId30" Type="http://schemas.openxmlformats.org/officeDocument/2006/relationships/image" Target="../media/image73.wmf"/><Relationship Id="rId35" Type="http://schemas.openxmlformats.org/officeDocument/2006/relationships/oleObject" Target="../embeddings/oleObject75.bin"/><Relationship Id="rId43" Type="http://schemas.openxmlformats.org/officeDocument/2006/relationships/oleObject" Target="../embeddings/oleObject79.bin"/><Relationship Id="rId48" Type="http://schemas.openxmlformats.org/officeDocument/2006/relationships/image" Target="../media/image8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88.wmf"/><Relationship Id="rId18" Type="http://schemas.openxmlformats.org/officeDocument/2006/relationships/oleObject" Target="../embeddings/oleObject89.bin"/><Relationship Id="rId3" Type="http://schemas.openxmlformats.org/officeDocument/2006/relationships/oleObject" Target="../embeddings/oleObject82.bin"/><Relationship Id="rId21" Type="http://schemas.openxmlformats.org/officeDocument/2006/relationships/image" Target="../media/image92.wmf"/><Relationship Id="rId7" Type="http://schemas.openxmlformats.org/officeDocument/2006/relationships/image" Target="../media/image85.png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90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wmf"/><Relationship Id="rId11" Type="http://schemas.openxmlformats.org/officeDocument/2006/relationships/image" Target="../media/image87.wmf"/><Relationship Id="rId5" Type="http://schemas.openxmlformats.org/officeDocument/2006/relationships/oleObject" Target="../embeddings/oleObject83.bin"/><Relationship Id="rId15" Type="http://schemas.openxmlformats.org/officeDocument/2006/relationships/image" Target="../media/image89.wmf"/><Relationship Id="rId23" Type="http://schemas.openxmlformats.org/officeDocument/2006/relationships/image" Target="../media/image93.wmf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91.wmf"/><Relationship Id="rId4" Type="http://schemas.openxmlformats.org/officeDocument/2006/relationships/image" Target="../media/image83.wmf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87.bin"/><Relationship Id="rId22" Type="http://schemas.openxmlformats.org/officeDocument/2006/relationships/oleObject" Target="../embeddings/oleObject9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101.wmf"/><Relationship Id="rId3" Type="http://schemas.openxmlformats.org/officeDocument/2006/relationships/oleObject" Target="../embeddings/oleObject92.bin"/><Relationship Id="rId21" Type="http://schemas.openxmlformats.org/officeDocument/2006/relationships/oleObject" Target="../embeddings/oleObject101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99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00.wmf"/><Relationship Id="rId20" Type="http://schemas.openxmlformats.org/officeDocument/2006/relationships/image" Target="../media/image10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23" Type="http://schemas.openxmlformats.org/officeDocument/2006/relationships/hyperlink" Target="http://www.bcmath.ca/" TargetMode="External"/><Relationship Id="rId10" Type="http://schemas.openxmlformats.org/officeDocument/2006/relationships/image" Target="../media/image97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94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99.wmf"/><Relationship Id="rId22" Type="http://schemas.openxmlformats.org/officeDocument/2006/relationships/image" Target="../media/image10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5.wmf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107.wmf"/><Relationship Id="rId4" Type="http://schemas.openxmlformats.org/officeDocument/2006/relationships/image" Target="../media/image104.emf"/><Relationship Id="rId9" Type="http://schemas.openxmlformats.org/officeDocument/2006/relationships/oleObject" Target="../embeddings/oleObject10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8.wmf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07.bin"/><Relationship Id="rId10" Type="http://schemas.openxmlformats.org/officeDocument/2006/relationships/image" Target="../media/image110.wmf"/><Relationship Id="rId4" Type="http://schemas.openxmlformats.org/officeDocument/2006/relationships/image" Target="../media/image104.emf"/><Relationship Id="rId9" Type="http://schemas.openxmlformats.org/officeDocument/2006/relationships/oleObject" Target="../embeddings/oleObject10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oleObject" Target="../embeddings/oleObject115.bin"/><Relationship Id="rId18" Type="http://schemas.openxmlformats.org/officeDocument/2006/relationships/oleObject" Target="../embeddings/oleObject117.bin"/><Relationship Id="rId26" Type="http://schemas.openxmlformats.org/officeDocument/2006/relationships/oleObject" Target="../embeddings/oleObject121.bin"/><Relationship Id="rId3" Type="http://schemas.openxmlformats.org/officeDocument/2006/relationships/oleObject" Target="../embeddings/oleObject110.bin"/><Relationship Id="rId21" Type="http://schemas.openxmlformats.org/officeDocument/2006/relationships/image" Target="../media/image120.wmf"/><Relationship Id="rId7" Type="http://schemas.openxmlformats.org/officeDocument/2006/relationships/oleObject" Target="../embeddings/oleObject112.bin"/><Relationship Id="rId12" Type="http://schemas.openxmlformats.org/officeDocument/2006/relationships/image" Target="../media/image115.wmf"/><Relationship Id="rId17" Type="http://schemas.openxmlformats.org/officeDocument/2006/relationships/image" Target="../media/image118.emf"/><Relationship Id="rId25" Type="http://schemas.openxmlformats.org/officeDocument/2006/relationships/image" Target="../media/image122.w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17.wmf"/><Relationship Id="rId20" Type="http://schemas.openxmlformats.org/officeDocument/2006/relationships/oleObject" Target="../embeddings/oleObject11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14.bin"/><Relationship Id="rId24" Type="http://schemas.openxmlformats.org/officeDocument/2006/relationships/oleObject" Target="../embeddings/oleObject120.bin"/><Relationship Id="rId5" Type="http://schemas.openxmlformats.org/officeDocument/2006/relationships/oleObject" Target="../embeddings/oleObject111.bin"/><Relationship Id="rId15" Type="http://schemas.openxmlformats.org/officeDocument/2006/relationships/oleObject" Target="../embeddings/oleObject116.bin"/><Relationship Id="rId23" Type="http://schemas.openxmlformats.org/officeDocument/2006/relationships/image" Target="../media/image121.wmf"/><Relationship Id="rId28" Type="http://schemas.openxmlformats.org/officeDocument/2006/relationships/hyperlink" Target="http://www.bcmath.ca/" TargetMode="External"/><Relationship Id="rId10" Type="http://schemas.openxmlformats.org/officeDocument/2006/relationships/image" Target="../media/image114.wmf"/><Relationship Id="rId19" Type="http://schemas.openxmlformats.org/officeDocument/2006/relationships/image" Target="../media/image119.wmf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13.bin"/><Relationship Id="rId14" Type="http://schemas.openxmlformats.org/officeDocument/2006/relationships/image" Target="../media/image116.wmf"/><Relationship Id="rId22" Type="http://schemas.openxmlformats.org/officeDocument/2006/relationships/oleObject" Target="../embeddings/oleObject119.bin"/><Relationship Id="rId27" Type="http://schemas.openxmlformats.org/officeDocument/2006/relationships/image" Target="../media/image1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2491929"/>
            <a:ext cx="6172200" cy="1894362"/>
          </a:xfrm>
        </p:spPr>
        <p:txBody>
          <a:bodyPr/>
          <a:lstStyle/>
          <a:p>
            <a:r>
              <a:rPr lang="en-CA" dirty="0"/>
              <a:t>Section 2.2 </a:t>
            </a:r>
            <a:br>
              <a:rPr lang="en-CA" dirty="0"/>
            </a:br>
            <a:r>
              <a:rPr lang="en-CA" dirty="0"/>
              <a:t>Quadratic Functions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/>
              <a:t>i) Completing the square</a:t>
            </a:r>
          </a:p>
          <a:p>
            <a:r>
              <a:rPr lang="en-CA" dirty="0"/>
              <a:t>ii) Graphing y=a(x-p)2+q</a:t>
            </a:r>
          </a:p>
          <a:p>
            <a:r>
              <a:rPr lang="en-CA" dirty="0"/>
              <a:t>iii) Using </a:t>
            </a:r>
            <a:r>
              <a:rPr lang="en-CA" dirty="0" err="1"/>
              <a:t>a,p,q</a:t>
            </a:r>
            <a:r>
              <a:rPr lang="en-CA" dirty="0"/>
              <a:t> to find vertex, opens up, down, congruency factor, </a:t>
            </a:r>
          </a:p>
          <a:p>
            <a:r>
              <a:rPr lang="en-CA"/>
              <a:t>iv) Deriving and using the quadratic function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224931"/>
              </p:ext>
            </p:extLst>
          </p:nvPr>
        </p:nvGraphicFramePr>
        <p:xfrm>
          <a:off x="2337296" y="3859386"/>
          <a:ext cx="30988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91726" imgH="279279" progId="Equation.DSMT4">
                  <p:embed/>
                </p:oleObj>
              </mc:Choice>
              <mc:Fallback>
                <p:oleObj name="Equation" r:id="rId3" imgW="1091726" imgH="279279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7296" y="3859386"/>
                        <a:ext cx="309880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218364" y="96839"/>
            <a:ext cx="8320799" cy="612846"/>
          </a:xfrm>
        </p:spPr>
        <p:txBody>
          <a:bodyPr/>
          <a:lstStyle/>
          <a:p>
            <a:pPr eaLnBrk="1" hangingPunct="1"/>
            <a:r>
              <a:rPr lang="en-CA" dirty="0"/>
              <a:t>VI)  CTS: Complete the Square!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8364" y="736980"/>
            <a:ext cx="8531936" cy="1332672"/>
          </a:xfrm>
        </p:spPr>
        <p:txBody>
          <a:bodyPr/>
          <a:lstStyle/>
          <a:p>
            <a:pPr eaLnBrk="1" hangingPunct="1"/>
            <a:r>
              <a:rPr lang="en-CA" dirty="0"/>
              <a:t>Completing the Square is a process that changes a quadratic functions from 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General form: 		                 Standard Form: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830917"/>
              </p:ext>
            </p:extLst>
          </p:nvPr>
        </p:nvGraphicFramePr>
        <p:xfrm>
          <a:off x="154674" y="2044251"/>
          <a:ext cx="3289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03500" imgH="482600" progId="Equation.DSMT4">
                  <p:embed/>
                </p:oleObj>
              </mc:Choice>
              <mc:Fallback>
                <p:oleObj name="Equation" r:id="rId3" imgW="2603500" imgH="482600" progId="Equation.DSMT4">
                  <p:embed/>
                  <p:pic>
                    <p:nvPicPr>
                      <p:cNvPr id="358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74" y="2044251"/>
                        <a:ext cx="3289300" cy="6096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777699"/>
              </p:ext>
            </p:extLst>
          </p:nvPr>
        </p:nvGraphicFramePr>
        <p:xfrm>
          <a:off x="5180699" y="2001388"/>
          <a:ext cx="3465513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54300" imgH="596900" progId="Equation.DSMT4">
                  <p:embed/>
                </p:oleObj>
              </mc:Choice>
              <mc:Fallback>
                <p:oleObj name="Equation" r:id="rId5" imgW="2654300" imgH="596900" progId="Equation.DSMT4">
                  <p:embed/>
                  <p:pic>
                    <p:nvPicPr>
                      <p:cNvPr id="358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699" y="2001388"/>
                        <a:ext cx="3465513" cy="779463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3817037" y="2069651"/>
            <a:ext cx="1012825" cy="549275"/>
          </a:xfrm>
          <a:prstGeom prst="rightArrow">
            <a:avLst>
              <a:gd name="adj1" fmla="val 50000"/>
              <a:gd name="adj2" fmla="val 4609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771210"/>
              </p:ext>
            </p:extLst>
          </p:nvPr>
        </p:nvGraphicFramePr>
        <p:xfrm>
          <a:off x="243172" y="2773362"/>
          <a:ext cx="2173956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47900" imgH="482600" progId="Equation.DSMT4">
                  <p:embed/>
                </p:oleObj>
              </mc:Choice>
              <mc:Fallback>
                <p:oleObj name="Equation" r:id="rId7" imgW="2247900" imgH="4826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72" y="2773362"/>
                        <a:ext cx="2173956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882645"/>
              </p:ext>
            </p:extLst>
          </p:nvPr>
        </p:nvGraphicFramePr>
        <p:xfrm>
          <a:off x="238410" y="3406776"/>
          <a:ext cx="2204540" cy="539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40000" imgH="622300" progId="Equation.DSMT4">
                  <p:embed/>
                </p:oleObj>
              </mc:Choice>
              <mc:Fallback>
                <p:oleObj name="Equation" r:id="rId9" imgW="2540000" imgH="622300" progId="Equation.DSMT4">
                  <p:embed/>
                  <p:pic>
                    <p:nvPicPr>
                      <p:cNvPr id="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10" y="3406776"/>
                        <a:ext cx="2204540" cy="5399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888369"/>
              </p:ext>
            </p:extLst>
          </p:nvPr>
        </p:nvGraphicFramePr>
        <p:xfrm>
          <a:off x="192063" y="4037478"/>
          <a:ext cx="341788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81400" imgH="622300" progId="Equation.DSMT4">
                  <p:embed/>
                </p:oleObj>
              </mc:Choice>
              <mc:Fallback>
                <p:oleObj name="Equation" r:id="rId11" imgW="3581400" imgH="622300" progId="Equation.DSMT4">
                  <p:embed/>
                  <p:pic>
                    <p:nvPicPr>
                      <p:cNvPr id="1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63" y="4037478"/>
                        <a:ext cx="3417888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598305"/>
              </p:ext>
            </p:extLst>
          </p:nvPr>
        </p:nvGraphicFramePr>
        <p:xfrm>
          <a:off x="211753" y="4692190"/>
          <a:ext cx="3417887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81400" imgH="622300" progId="Equation.DSMT4">
                  <p:embed/>
                </p:oleObj>
              </mc:Choice>
              <mc:Fallback>
                <p:oleObj name="Equation" r:id="rId13" imgW="3581400" imgH="622300" progId="Equation.DSMT4">
                  <p:embed/>
                  <p:pic>
                    <p:nvPicPr>
                      <p:cNvPr id="1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53" y="4692190"/>
                        <a:ext cx="3417887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157758"/>
              </p:ext>
            </p:extLst>
          </p:nvPr>
        </p:nvGraphicFramePr>
        <p:xfrm>
          <a:off x="219051" y="5326949"/>
          <a:ext cx="3030537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5000" imgH="520700" progId="Equation.DSMT4">
                  <p:embed/>
                </p:oleObj>
              </mc:Choice>
              <mc:Fallback>
                <p:oleObj name="Equation" r:id="rId15" imgW="3175000" imgH="520700" progId="Equation.DSMT4">
                  <p:embed/>
                  <p:pic>
                    <p:nvPicPr>
                      <p:cNvPr id="1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51" y="5326949"/>
                        <a:ext cx="3030537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390929"/>
              </p:ext>
            </p:extLst>
          </p:nvPr>
        </p:nvGraphicFramePr>
        <p:xfrm>
          <a:off x="111454" y="5901520"/>
          <a:ext cx="3123065" cy="806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311400" imgH="596900" progId="Equation.DSMT4">
                  <p:embed/>
                </p:oleObj>
              </mc:Choice>
              <mc:Fallback>
                <p:oleObj name="Equation" r:id="rId17" imgW="2311400" imgH="596900" progId="Equation.DSMT4">
                  <p:embed/>
                  <p:pic>
                    <p:nvPicPr>
                      <p:cNvPr id="1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54" y="5901520"/>
                        <a:ext cx="3123065" cy="8065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4081130" y="2845545"/>
            <a:ext cx="3981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Bracket the first two terms!</a:t>
            </a:r>
          </a:p>
        </p:txBody>
      </p:sp>
      <p:sp>
        <p:nvSpPr>
          <p:cNvPr id="15" name="Text Box 23"/>
          <p:cNvSpPr txBox="1">
            <a:spLocks noChangeArrowheads="1"/>
          </p:cNvSpPr>
          <p:nvPr/>
        </p:nvSpPr>
        <p:spPr bwMode="auto">
          <a:xfrm>
            <a:off x="4111909" y="3243143"/>
            <a:ext cx="465613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Divide the second term by 2 and square it!  The purpose is to make the expression in the bracket into a perfect square!</a:t>
            </a:r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4074118" y="4655745"/>
            <a:ext cx="457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Take the negative square outside of the brackets!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4081483" y="5442528"/>
            <a:ext cx="43894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  <a:latin typeface="+mj-lt"/>
              </a:rPr>
              <a:t>The trinomial becomes two equal binomials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4136519" y="6206469"/>
            <a:ext cx="22233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Standard Form!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9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831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 animBg="1"/>
      <p:bldP spid="14" grpId="0"/>
      <p:bldP spid="19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89200887"/>
              </p:ext>
            </p:extLst>
          </p:nvPr>
        </p:nvGraphicFramePr>
        <p:xfrm>
          <a:off x="437793" y="1302309"/>
          <a:ext cx="29083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65400" imgH="482600" progId="Equation.DSMT4">
                  <p:embed/>
                </p:oleObj>
              </mc:Choice>
              <mc:Fallback>
                <p:oleObj name="Equation" r:id="rId3" imgW="2565400" imgH="482600" progId="Equation.DSMT4">
                  <p:embed/>
                  <p:pic>
                    <p:nvPicPr>
                      <p:cNvPr id="10242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793" y="1302309"/>
                        <a:ext cx="2908300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831393513"/>
              </p:ext>
            </p:extLst>
          </p:nvPr>
        </p:nvGraphicFramePr>
        <p:xfrm>
          <a:off x="520817" y="2097375"/>
          <a:ext cx="2424112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57500" imgH="622300" progId="Equation.DSMT4">
                  <p:embed/>
                </p:oleObj>
              </mc:Choice>
              <mc:Fallback>
                <p:oleObj name="Equation" r:id="rId5" imgW="2857500" imgH="622300" progId="Equation.DSMT4">
                  <p:embed/>
                  <p:pic>
                    <p:nvPicPr>
                      <p:cNvPr id="41988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17" y="2097375"/>
                        <a:ext cx="2424112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89924"/>
              </p:ext>
            </p:extLst>
          </p:nvPr>
        </p:nvGraphicFramePr>
        <p:xfrm>
          <a:off x="477904" y="3770938"/>
          <a:ext cx="364523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76800" imgH="622300" progId="Equation.DSMT4">
                  <p:embed/>
                </p:oleObj>
              </mc:Choice>
              <mc:Fallback>
                <p:oleObj name="Equation" r:id="rId7" imgW="4876800" imgH="622300" progId="Equation.DSMT4">
                  <p:embed/>
                  <p:pic>
                    <p:nvPicPr>
                      <p:cNvPr id="4198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04" y="3770938"/>
                        <a:ext cx="3645232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067689"/>
              </p:ext>
            </p:extLst>
          </p:nvPr>
        </p:nvGraphicFramePr>
        <p:xfrm>
          <a:off x="460328" y="4402967"/>
          <a:ext cx="3704514" cy="491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86300" imgH="622300" progId="Equation.DSMT4">
                  <p:embed/>
                </p:oleObj>
              </mc:Choice>
              <mc:Fallback>
                <p:oleObj name="Equation" r:id="rId9" imgW="4686300" imgH="622300" progId="Equation.DSMT4">
                  <p:embed/>
                  <p:pic>
                    <p:nvPicPr>
                      <p:cNvPr id="4199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28" y="4402967"/>
                        <a:ext cx="3704514" cy="4918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609871"/>
              </p:ext>
            </p:extLst>
          </p:nvPr>
        </p:nvGraphicFramePr>
        <p:xfrm>
          <a:off x="432771" y="5119283"/>
          <a:ext cx="3472762" cy="4286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216320" imgH="520560" progId="Equation.DSMT4">
                  <p:embed/>
                </p:oleObj>
              </mc:Choice>
              <mc:Fallback>
                <p:oleObj name="Equation" r:id="rId11" imgW="4216320" imgH="520560" progId="Equation.DSMT4">
                  <p:embed/>
                  <p:pic>
                    <p:nvPicPr>
                      <p:cNvPr id="4199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771" y="5119283"/>
                        <a:ext cx="3472762" cy="4286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264289"/>
              </p:ext>
            </p:extLst>
          </p:nvPr>
        </p:nvGraphicFramePr>
        <p:xfrm>
          <a:off x="268286" y="5799083"/>
          <a:ext cx="4016517" cy="776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85920" imgH="596880" progId="Equation.DSMT4">
                  <p:embed/>
                </p:oleObj>
              </mc:Choice>
              <mc:Fallback>
                <p:oleObj name="Equation" r:id="rId13" imgW="3085920" imgH="596880" progId="Equation.DSMT4">
                  <p:embed/>
                  <p:pic>
                    <p:nvPicPr>
                      <p:cNvPr id="4199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6" y="5799083"/>
                        <a:ext cx="4016517" cy="7765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3840493" y="2164937"/>
            <a:ext cx="3981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Bracket the first two terms!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4292060" y="3323643"/>
            <a:ext cx="46561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Divide the second term by 2 and square it!  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4334128" y="4143148"/>
            <a:ext cx="4572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  <a:latin typeface="+mj-lt"/>
              </a:rPr>
              <a:t>Take the negative square outside of the brackets and multiply with coefficient in front!</a:t>
            </a: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4418152" y="5397775"/>
            <a:ext cx="43894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trinomial becomes two equal binomials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4438529" y="6239094"/>
            <a:ext cx="34893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Standard Form!</a:t>
            </a:r>
          </a:p>
        </p:txBody>
      </p:sp>
      <p:graphicFrame>
        <p:nvGraphicFramePr>
          <p:cNvPr id="4200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987268"/>
              </p:ext>
            </p:extLst>
          </p:nvPr>
        </p:nvGraphicFramePr>
        <p:xfrm>
          <a:off x="522051" y="2820535"/>
          <a:ext cx="2350506" cy="50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870200" imgH="622300" progId="Equation.DSMT4">
                  <p:embed/>
                </p:oleObj>
              </mc:Choice>
              <mc:Fallback>
                <p:oleObj name="Equation" r:id="rId15" imgW="2870200" imgH="622300" progId="Equation.DSMT4">
                  <p:embed/>
                  <p:pic>
                    <p:nvPicPr>
                      <p:cNvPr id="4200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51" y="2820535"/>
                        <a:ext cx="2350506" cy="5096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3875584" y="2787428"/>
            <a:ext cx="41068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Factor out any coefficient for x</a:t>
            </a:r>
            <a:r>
              <a:rPr lang="en-CA" sz="2000" baseline="30000" dirty="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7"/>
              </a:rPr>
              <a:t>www.BCMath.ca</a:t>
            </a:r>
            <a:r>
              <a:rPr lang="en-US" sz="1000" dirty="0"/>
              <a:t> 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F5257213-6B78-4518-A307-4DA6F35B5ADF}"/>
              </a:ext>
            </a:extLst>
          </p:cNvPr>
          <p:cNvSpPr txBox="1">
            <a:spLocks noChangeArrowheads="1"/>
          </p:cNvSpPr>
          <p:nvPr/>
        </p:nvSpPr>
        <p:spPr>
          <a:xfrm>
            <a:off x="138535" y="134637"/>
            <a:ext cx="8531936" cy="13326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If there is a constant in front of </a:t>
            </a:r>
            <a:r>
              <a:rPr lang="en-CA" i="1" dirty="0"/>
              <a:t>x</a:t>
            </a:r>
            <a:r>
              <a:rPr lang="en-CA" i="1" baseline="30000" dirty="0"/>
              <a:t>2</a:t>
            </a:r>
            <a:r>
              <a:rPr lang="en-CA" dirty="0"/>
              <a:t>, factor that constant out first and then complete the square!</a:t>
            </a:r>
          </a:p>
        </p:txBody>
      </p:sp>
    </p:spTree>
    <p:extLst>
      <p:ext uri="{BB962C8B-B14F-4D97-AF65-F5344CB8AC3E}">
        <p14:creationId xmlns:p14="http://schemas.microsoft.com/office/powerpoint/2010/main" val="104824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/>
      <p:bldP spid="41998" grpId="0"/>
      <p:bldP spid="41999" grpId="0"/>
      <p:bldP spid="42000" grpId="0"/>
      <p:bldP spid="420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B61DE-DE0F-41B4-9842-981185DF15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199" y="141514"/>
            <a:ext cx="8614229" cy="852715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Convert the following equations to APQ form.  Then find the intercepts, Vertex, AOS, Domain and Range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AB16514-23B3-4D19-B801-BF9F355CD0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805664"/>
              </p:ext>
            </p:extLst>
          </p:nvPr>
        </p:nvGraphicFramePr>
        <p:xfrm>
          <a:off x="203200" y="915992"/>
          <a:ext cx="24907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58640" imgH="228600" progId="Equation.DSMT4">
                  <p:embed/>
                </p:oleObj>
              </mc:Choice>
              <mc:Fallback>
                <p:oleObj name="Equation" r:id="rId3" imgW="135864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AB16514-23B3-4D19-B801-BF9F355CD0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3200" y="915992"/>
                        <a:ext cx="2490788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413EB2B-9EB4-4367-A780-95411D2D07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334440"/>
              </p:ext>
            </p:extLst>
          </p:nvPr>
        </p:nvGraphicFramePr>
        <p:xfrm>
          <a:off x="4744357" y="844550"/>
          <a:ext cx="2582863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09400" imgH="393480" progId="Equation.DSMT4">
                  <p:embed/>
                </p:oleObj>
              </mc:Choice>
              <mc:Fallback>
                <p:oleObj name="Equation" r:id="rId5" imgW="14094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413EB2B-9EB4-4367-A780-95411D2D07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44357" y="844550"/>
                        <a:ext cx="2582863" cy="72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E33D7FFD-17E9-4B0C-B4B7-068F371C2B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480590"/>
              </p:ext>
            </p:extLst>
          </p:nvPr>
        </p:nvGraphicFramePr>
        <p:xfrm>
          <a:off x="492578" y="1429661"/>
          <a:ext cx="2538471" cy="471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52680" imgH="622080" progId="Equation.DSMT4">
                  <p:embed/>
                </p:oleObj>
              </mc:Choice>
              <mc:Fallback>
                <p:oleObj name="Equation" r:id="rId7" imgW="3352680" imgH="62208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E33D7FFD-17E9-4B0C-B4B7-068F371C2B43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578" y="1429661"/>
                        <a:ext cx="2538471" cy="4717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FD1AC682-4D8A-497A-9BBE-31879C637B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950102"/>
              </p:ext>
            </p:extLst>
          </p:nvPr>
        </p:nvGraphicFramePr>
        <p:xfrm>
          <a:off x="476477" y="1952856"/>
          <a:ext cx="36163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775040" imgH="622080" progId="Equation.DSMT4">
                  <p:embed/>
                </p:oleObj>
              </mc:Choice>
              <mc:Fallback>
                <p:oleObj name="Equation" r:id="rId9" imgW="4775040" imgH="62208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FD1AC682-4D8A-497A-9BBE-31879C637B5E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77" y="1952856"/>
                        <a:ext cx="3616325" cy="471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915F6A7C-AA6B-4850-BEE9-DCA78E8BCF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07241"/>
              </p:ext>
            </p:extLst>
          </p:nvPr>
        </p:nvGraphicFramePr>
        <p:xfrm>
          <a:off x="483734" y="2431827"/>
          <a:ext cx="36163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775040" imgH="622080" progId="Equation.DSMT4">
                  <p:embed/>
                </p:oleObj>
              </mc:Choice>
              <mc:Fallback>
                <p:oleObj name="Equation" r:id="rId11" imgW="4775040" imgH="62208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915F6A7C-AA6B-4850-BEE9-DCA78E8BCF74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34" y="2431827"/>
                        <a:ext cx="3616325" cy="471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E79A4DC5-7D5F-46B8-B7F7-F94F01228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1738807"/>
              </p:ext>
            </p:extLst>
          </p:nvPr>
        </p:nvGraphicFramePr>
        <p:xfrm>
          <a:off x="514350" y="2992442"/>
          <a:ext cx="22780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09600" imgH="596880" progId="Equation.DSMT4">
                  <p:embed/>
                </p:oleObj>
              </mc:Choice>
              <mc:Fallback>
                <p:oleObj name="Equation" r:id="rId13" imgW="3009600" imgH="59688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E79A4DC5-7D5F-46B8-B7F7-F94F01228850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2992442"/>
                        <a:ext cx="2278063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B6D22F06-AEFA-4B96-8D2B-A9A202BE9E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537429"/>
              </p:ext>
            </p:extLst>
          </p:nvPr>
        </p:nvGraphicFramePr>
        <p:xfrm>
          <a:off x="200932" y="3595692"/>
          <a:ext cx="18034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387520" imgH="520560" progId="Equation.DSMT4">
                  <p:embed/>
                </p:oleObj>
              </mc:Choice>
              <mc:Fallback>
                <p:oleObj name="Equation" r:id="rId15" imgW="2387520" imgH="52056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B6D22F06-AEFA-4B96-8D2B-A9A202BE9EAB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32" y="3595692"/>
                        <a:ext cx="1803400" cy="3952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A4039C6D-0738-4B56-A560-EA87F8FCB6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460639"/>
              </p:ext>
            </p:extLst>
          </p:nvPr>
        </p:nvGraphicFramePr>
        <p:xfrm>
          <a:off x="2148342" y="3684365"/>
          <a:ext cx="1322387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52480" imgH="330120" progId="Equation.DSMT4">
                  <p:embed/>
                </p:oleObj>
              </mc:Choice>
              <mc:Fallback>
                <p:oleObj name="Equation" r:id="rId17" imgW="1752480" imgH="33012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A4039C6D-0738-4B56-A560-EA87F8FCB68E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8342" y="3684365"/>
                        <a:ext cx="1322387" cy="250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>
            <a:extLst>
              <a:ext uri="{FF2B5EF4-FFF2-40B4-BE49-F238E27FC236}">
                <a16:creationId xmlns:a16="http://schemas.microsoft.com/office/drawing/2014/main" id="{250F1D6E-B8DA-4791-A5B1-6C21883B4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82" y="4080826"/>
            <a:ext cx="1820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Y-intercepts:</a:t>
            </a:r>
          </a:p>
        </p:txBody>
      </p:sp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5961CA40-9D93-4E06-93D6-1BBB68EBAB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13367"/>
              </p:ext>
            </p:extLst>
          </p:nvPr>
        </p:nvGraphicFramePr>
        <p:xfrm>
          <a:off x="197984" y="4458837"/>
          <a:ext cx="26336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479760" imgH="596880" progId="Equation.DSMT4">
                  <p:embed/>
                </p:oleObj>
              </mc:Choice>
              <mc:Fallback>
                <p:oleObj name="Equation" r:id="rId19" imgW="3479760" imgH="59688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5961CA40-9D93-4E06-93D6-1BBB68EBAB9E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84" y="4458837"/>
                        <a:ext cx="2633662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E1EB67C5-28EC-4D1B-9C52-0617BCFDCC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763801"/>
              </p:ext>
            </p:extLst>
          </p:nvPr>
        </p:nvGraphicFramePr>
        <p:xfrm>
          <a:off x="2854325" y="4561117"/>
          <a:ext cx="692150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14400" imgH="330120" progId="Equation.DSMT4">
                  <p:embed/>
                </p:oleObj>
              </mc:Choice>
              <mc:Fallback>
                <p:oleObj name="Equation" r:id="rId21" imgW="914400" imgH="33012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E1EB67C5-28EC-4D1B-9C52-0617BCFDCC0E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325" y="4561117"/>
                        <a:ext cx="692150" cy="249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F219E08A-5C22-4A5C-9A62-AD9BD46B2B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597607"/>
              </p:ext>
            </p:extLst>
          </p:nvPr>
        </p:nvGraphicFramePr>
        <p:xfrm>
          <a:off x="1871663" y="4126597"/>
          <a:ext cx="9318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31560" imgH="520560" progId="Equation.DSMT4">
                  <p:embed/>
                </p:oleObj>
              </mc:Choice>
              <mc:Fallback>
                <p:oleObj name="Equation" r:id="rId23" imgW="1231560" imgH="52056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F219E08A-5C22-4A5C-9A62-AD9BD46B2B09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4126597"/>
                        <a:ext cx="931862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9">
            <a:extLst>
              <a:ext uri="{FF2B5EF4-FFF2-40B4-BE49-F238E27FC236}">
                <a16:creationId xmlns:a16="http://schemas.microsoft.com/office/drawing/2014/main" id="{FDFA8061-B637-4997-9DC6-0CF3CFFB4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439" y="4973453"/>
            <a:ext cx="1820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X-intercepts:</a:t>
            </a:r>
          </a:p>
        </p:txBody>
      </p: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7603F825-3A99-47FF-8665-7D7514FD2F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769893"/>
              </p:ext>
            </p:extLst>
          </p:nvPr>
        </p:nvGraphicFramePr>
        <p:xfrm>
          <a:off x="237445" y="5561694"/>
          <a:ext cx="22510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971800" imgH="596880" progId="Equation.DSMT4">
                  <p:embed/>
                </p:oleObj>
              </mc:Choice>
              <mc:Fallback>
                <p:oleObj name="Equation" r:id="rId25" imgW="2971800" imgH="59688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7603F825-3A99-47FF-8665-7D7514FD2F27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45" y="5561694"/>
                        <a:ext cx="2251075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AF028490-C969-4A9C-A231-E4FF4639C1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96993"/>
              </p:ext>
            </p:extLst>
          </p:nvPr>
        </p:nvGraphicFramePr>
        <p:xfrm>
          <a:off x="123599" y="5945870"/>
          <a:ext cx="143351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892160" imgH="596880" progId="Equation.DSMT4">
                  <p:embed/>
                </p:oleObj>
              </mc:Choice>
              <mc:Fallback>
                <p:oleObj name="Equation" r:id="rId27" imgW="1892160" imgH="596880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AF028490-C969-4A9C-A231-E4FF4639C152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99" y="5945870"/>
                        <a:ext cx="1433512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4D0B6AD5-C685-4573-80FD-1E7CC152B3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694882"/>
              </p:ext>
            </p:extLst>
          </p:nvPr>
        </p:nvGraphicFramePr>
        <p:xfrm>
          <a:off x="209550" y="6442531"/>
          <a:ext cx="13366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65080" imgH="469800" progId="Equation.DSMT4">
                  <p:embed/>
                </p:oleObj>
              </mc:Choice>
              <mc:Fallback>
                <p:oleObj name="Equation" r:id="rId29" imgW="1765080" imgH="469800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4D0B6AD5-C685-4573-80FD-1E7CC152B3B5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6442531"/>
                        <a:ext cx="1336675" cy="357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07D77E06-2970-4CA0-BCF4-0A9CDBEEB0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305522"/>
              </p:ext>
            </p:extLst>
          </p:nvPr>
        </p:nvGraphicFramePr>
        <p:xfrm>
          <a:off x="1893889" y="4975910"/>
          <a:ext cx="15097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993680" imgH="698400" progId="Equation.DSMT4">
                  <p:embed/>
                </p:oleObj>
              </mc:Choice>
              <mc:Fallback>
                <p:oleObj name="Equation" r:id="rId31" imgW="1993680" imgH="69840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07D77E06-2970-4CA0-BCF4-0A9CDBEEB08F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9" y="4975910"/>
                        <a:ext cx="1509712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48197EB6-BC61-4C97-A02F-D3B4C8E5E1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470999"/>
              </p:ext>
            </p:extLst>
          </p:nvPr>
        </p:nvGraphicFramePr>
        <p:xfrm>
          <a:off x="3380242" y="4975456"/>
          <a:ext cx="15001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981080" imgH="698400" progId="Equation.DSMT4">
                  <p:embed/>
                </p:oleObj>
              </mc:Choice>
              <mc:Fallback>
                <p:oleObj name="Equation" r:id="rId33" imgW="1981080" imgH="69840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48197EB6-BC61-4C97-A02F-D3B4C8E5E1A5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242" y="4975456"/>
                        <a:ext cx="1500187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E4D478F2-976C-4CCD-8511-E9D680A301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670895"/>
              </p:ext>
            </p:extLst>
          </p:nvPr>
        </p:nvGraphicFramePr>
        <p:xfrm>
          <a:off x="2833914" y="5595257"/>
          <a:ext cx="1511394" cy="361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84200" imgH="330120" progId="Equation.DSMT4">
                  <p:embed/>
                </p:oleObj>
              </mc:Choice>
              <mc:Fallback>
                <p:oleObj name="Equation" r:id="rId35" imgW="1384200" imgH="330120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E4D478F2-976C-4CCD-8511-E9D680A301D9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914" y="5595257"/>
                        <a:ext cx="1511394" cy="361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0341FBE3-B6CA-456B-BEDB-A89CED9160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174828"/>
              </p:ext>
            </p:extLst>
          </p:nvPr>
        </p:nvGraphicFramePr>
        <p:xfrm>
          <a:off x="2834822" y="6087836"/>
          <a:ext cx="18430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688760" imgH="406080" progId="Equation.DSMT4">
                  <p:embed/>
                </p:oleObj>
              </mc:Choice>
              <mc:Fallback>
                <p:oleObj name="Equation" r:id="rId37" imgW="1688760" imgH="40608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0341FBE3-B6CA-456B-BEDB-A89CED9160AF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4822" y="6087836"/>
                        <a:ext cx="1843088" cy="444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F99F288A-4629-45C0-ACA3-1AA4360BC8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226291"/>
              </p:ext>
            </p:extLst>
          </p:nvPr>
        </p:nvGraphicFramePr>
        <p:xfrm>
          <a:off x="4924425" y="1546225"/>
          <a:ext cx="24130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187440" imgH="622080" progId="Equation.DSMT4">
                  <p:embed/>
                </p:oleObj>
              </mc:Choice>
              <mc:Fallback>
                <p:oleObj name="Equation" r:id="rId39" imgW="3187440" imgH="622080" progId="Equation.DSMT4">
                  <p:embed/>
                  <p:pic>
                    <p:nvPicPr>
                      <p:cNvPr id="24" name="Object 4">
                        <a:extLst>
                          <a:ext uri="{FF2B5EF4-FFF2-40B4-BE49-F238E27FC236}">
                            <a16:creationId xmlns:a16="http://schemas.microsoft.com/office/drawing/2014/main" id="{F99F288A-4629-45C0-ACA3-1AA4360BC825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1546225"/>
                        <a:ext cx="2413000" cy="471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5E7C251B-1CE8-4FAC-A343-7BA3AB903B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893138"/>
              </p:ext>
            </p:extLst>
          </p:nvPr>
        </p:nvGraphicFramePr>
        <p:xfrm>
          <a:off x="4873625" y="2046288"/>
          <a:ext cx="350043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622760" imgH="622080" progId="Equation.DSMT4">
                  <p:embed/>
                </p:oleObj>
              </mc:Choice>
              <mc:Fallback>
                <p:oleObj name="Equation" r:id="rId41" imgW="4622760" imgH="622080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5E7C251B-1CE8-4FAC-A343-7BA3AB903B09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3625" y="2046288"/>
                        <a:ext cx="3500438" cy="471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211AAAE5-ABAE-4CE6-93A8-6BEF926DA7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493667"/>
              </p:ext>
            </p:extLst>
          </p:nvPr>
        </p:nvGraphicFramePr>
        <p:xfrm>
          <a:off x="4857523" y="2511425"/>
          <a:ext cx="35115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635360" imgH="622080" progId="Equation.DSMT4">
                  <p:embed/>
                </p:oleObj>
              </mc:Choice>
              <mc:Fallback>
                <p:oleObj name="Equation" r:id="rId43" imgW="4635360" imgH="6220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211AAAE5-ABAE-4CE6-93A8-6BEF926DA73E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523" y="2511425"/>
                        <a:ext cx="3511550" cy="471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A570A650-5723-42B2-AF20-795341B006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609997"/>
              </p:ext>
            </p:extLst>
          </p:nvPr>
        </p:nvGraphicFramePr>
        <p:xfrm>
          <a:off x="4866594" y="2985408"/>
          <a:ext cx="22891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022560" imgH="596880" progId="Equation.DSMT4">
                  <p:embed/>
                </p:oleObj>
              </mc:Choice>
              <mc:Fallback>
                <p:oleObj name="Equation" r:id="rId45" imgW="3022560" imgH="59688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A570A650-5723-42B2-AF20-795341B00626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6594" y="2985408"/>
                        <a:ext cx="2289175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D0D04276-2FEC-4502-B8C2-97A0634545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661473"/>
              </p:ext>
            </p:extLst>
          </p:nvPr>
        </p:nvGraphicFramePr>
        <p:xfrm>
          <a:off x="4460875" y="3530600"/>
          <a:ext cx="18319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425680" imgH="520560" progId="Equation.DSMT4">
                  <p:embed/>
                </p:oleObj>
              </mc:Choice>
              <mc:Fallback>
                <p:oleObj name="Equation" r:id="rId47" imgW="2425680" imgH="520560" progId="Equation.DSMT4">
                  <p:embed/>
                  <p:pic>
                    <p:nvPicPr>
                      <p:cNvPr id="28" name="Object 4">
                        <a:extLst>
                          <a:ext uri="{FF2B5EF4-FFF2-40B4-BE49-F238E27FC236}">
                            <a16:creationId xmlns:a16="http://schemas.microsoft.com/office/drawing/2014/main" id="{D0D04276-2FEC-4502-B8C2-97A063454532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75" y="3530600"/>
                        <a:ext cx="1831975" cy="395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>
            <a:extLst>
              <a:ext uri="{FF2B5EF4-FFF2-40B4-BE49-F238E27FC236}">
                <a16:creationId xmlns:a16="http://schemas.microsoft.com/office/drawing/2014/main" id="{34036757-D8EC-4D13-9ED6-EBC7DD6BC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723397"/>
              </p:ext>
            </p:extLst>
          </p:nvPr>
        </p:nvGraphicFramePr>
        <p:xfrm>
          <a:off x="6441395" y="3568700"/>
          <a:ext cx="15049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993680" imgH="330120" progId="Equation.DSMT4">
                  <p:embed/>
                </p:oleObj>
              </mc:Choice>
              <mc:Fallback>
                <p:oleObj name="Equation" r:id="rId49" imgW="1993680" imgH="330120" progId="Equation.DSMT4">
                  <p:embed/>
                  <p:pic>
                    <p:nvPicPr>
                      <p:cNvPr id="29" name="Object 4">
                        <a:extLst>
                          <a:ext uri="{FF2B5EF4-FFF2-40B4-BE49-F238E27FC236}">
                            <a16:creationId xmlns:a16="http://schemas.microsoft.com/office/drawing/2014/main" id="{34036757-D8EC-4D13-9ED6-EBC7DD6BC4BA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1395" y="3568700"/>
                        <a:ext cx="1504950" cy="250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9">
            <a:extLst>
              <a:ext uri="{FF2B5EF4-FFF2-40B4-BE49-F238E27FC236}">
                <a16:creationId xmlns:a16="http://schemas.microsoft.com/office/drawing/2014/main" id="{0D680617-3F46-4056-B8AE-ED1BA75D1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0096" y="3935683"/>
            <a:ext cx="1820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Y-intercepts: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ACEB0726-D688-4E7D-B682-77A45125DD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632896"/>
              </p:ext>
            </p:extLst>
          </p:nvPr>
        </p:nvGraphicFramePr>
        <p:xfrm>
          <a:off x="6147481" y="3981450"/>
          <a:ext cx="6238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825480" imgH="520560" progId="Equation.DSMT4">
                  <p:embed/>
                </p:oleObj>
              </mc:Choice>
              <mc:Fallback>
                <p:oleObj name="Equation" r:id="rId51" imgW="825480" imgH="520560" progId="Equation.DSMT4">
                  <p:embed/>
                  <p:pic>
                    <p:nvPicPr>
                      <p:cNvPr id="31" name="Object 4">
                        <a:extLst>
                          <a:ext uri="{FF2B5EF4-FFF2-40B4-BE49-F238E27FC236}">
                            <a16:creationId xmlns:a16="http://schemas.microsoft.com/office/drawing/2014/main" id="{ACEB0726-D688-4E7D-B682-77A45125DD05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7481" y="3981450"/>
                        <a:ext cx="623887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9">
            <a:extLst>
              <a:ext uri="{FF2B5EF4-FFF2-40B4-BE49-F238E27FC236}">
                <a16:creationId xmlns:a16="http://schemas.microsoft.com/office/drawing/2014/main" id="{847D9CF4-4C97-4484-9718-167396864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353" y="4334824"/>
            <a:ext cx="1820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X-intercepts:</a:t>
            </a:r>
          </a:p>
        </p:txBody>
      </p:sp>
      <p:graphicFrame>
        <p:nvGraphicFramePr>
          <p:cNvPr id="33" name="Object 4">
            <a:extLst>
              <a:ext uri="{FF2B5EF4-FFF2-40B4-BE49-F238E27FC236}">
                <a16:creationId xmlns:a16="http://schemas.microsoft.com/office/drawing/2014/main" id="{30E2BCBB-BE82-4EC6-81CA-45E2B4ABEE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112470"/>
              </p:ext>
            </p:extLst>
          </p:nvPr>
        </p:nvGraphicFramePr>
        <p:xfrm>
          <a:off x="5141913" y="4691063"/>
          <a:ext cx="22606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2984400" imgH="596880" progId="Equation.DSMT4">
                  <p:embed/>
                </p:oleObj>
              </mc:Choice>
              <mc:Fallback>
                <p:oleObj name="Equation" r:id="rId53" imgW="2984400" imgH="596880" progId="Equation.DSMT4">
                  <p:embed/>
                  <p:pic>
                    <p:nvPicPr>
                      <p:cNvPr id="33" name="Object 4">
                        <a:extLst>
                          <a:ext uri="{FF2B5EF4-FFF2-40B4-BE49-F238E27FC236}">
                            <a16:creationId xmlns:a16="http://schemas.microsoft.com/office/drawing/2014/main" id="{30E2BCBB-BE82-4EC6-81CA-45E2B4ABEE79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913" y="4691063"/>
                        <a:ext cx="2260600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4">
            <a:extLst>
              <a:ext uri="{FF2B5EF4-FFF2-40B4-BE49-F238E27FC236}">
                <a16:creationId xmlns:a16="http://schemas.microsoft.com/office/drawing/2014/main" id="{BD41DB26-A950-4B5B-9808-93D309E00A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701748"/>
              </p:ext>
            </p:extLst>
          </p:nvPr>
        </p:nvGraphicFramePr>
        <p:xfrm>
          <a:off x="4926693" y="5111524"/>
          <a:ext cx="22113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920680" imgH="596880" progId="Equation.DSMT4">
                  <p:embed/>
                </p:oleObj>
              </mc:Choice>
              <mc:Fallback>
                <p:oleObj name="Equation" r:id="rId55" imgW="2920680" imgH="596880" progId="Equation.DSMT4">
                  <p:embed/>
                  <p:pic>
                    <p:nvPicPr>
                      <p:cNvPr id="34" name="Object 4">
                        <a:extLst>
                          <a:ext uri="{FF2B5EF4-FFF2-40B4-BE49-F238E27FC236}">
                            <a16:creationId xmlns:a16="http://schemas.microsoft.com/office/drawing/2014/main" id="{BD41DB26-A950-4B5B-9808-93D309E00A74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6693" y="5111524"/>
                        <a:ext cx="2211388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4">
            <a:extLst>
              <a:ext uri="{FF2B5EF4-FFF2-40B4-BE49-F238E27FC236}">
                <a16:creationId xmlns:a16="http://schemas.microsoft.com/office/drawing/2014/main" id="{E5126500-DB13-4FC0-8FEA-0CC49764BD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499255"/>
              </p:ext>
            </p:extLst>
          </p:nvPr>
        </p:nvGraphicFramePr>
        <p:xfrm>
          <a:off x="5314270" y="5614761"/>
          <a:ext cx="15382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2031840" imgH="571320" progId="Equation.DSMT4">
                  <p:embed/>
                </p:oleObj>
              </mc:Choice>
              <mc:Fallback>
                <p:oleObj name="Equation" r:id="rId57" imgW="2031840" imgH="571320" progId="Equation.DSMT4">
                  <p:embed/>
                  <p:pic>
                    <p:nvPicPr>
                      <p:cNvPr id="35" name="Object 4">
                        <a:extLst>
                          <a:ext uri="{FF2B5EF4-FFF2-40B4-BE49-F238E27FC236}">
                            <a16:creationId xmlns:a16="http://schemas.microsoft.com/office/drawing/2014/main" id="{E5126500-DB13-4FC0-8FEA-0CC49764BD08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270" y="5614761"/>
                        <a:ext cx="1538287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4">
            <a:extLst>
              <a:ext uri="{FF2B5EF4-FFF2-40B4-BE49-F238E27FC236}">
                <a16:creationId xmlns:a16="http://schemas.microsoft.com/office/drawing/2014/main" id="{8AB8D1FC-E26C-44BA-B081-34445A102F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663437"/>
              </p:ext>
            </p:extLst>
          </p:nvPr>
        </p:nvGraphicFramePr>
        <p:xfrm>
          <a:off x="4894263" y="6067425"/>
          <a:ext cx="1527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2019240" imgH="571320" progId="Equation.DSMT4">
                  <p:embed/>
                </p:oleObj>
              </mc:Choice>
              <mc:Fallback>
                <p:oleObj name="Equation" r:id="rId59" imgW="2019240" imgH="571320" progId="Equation.DSMT4">
                  <p:embed/>
                  <p:pic>
                    <p:nvPicPr>
                      <p:cNvPr id="36" name="Object 4">
                        <a:extLst>
                          <a:ext uri="{FF2B5EF4-FFF2-40B4-BE49-F238E27FC236}">
                            <a16:creationId xmlns:a16="http://schemas.microsoft.com/office/drawing/2014/main" id="{8AB8D1FC-E26C-44BA-B081-34445A102FDA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263" y="6067425"/>
                        <a:ext cx="1527175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4B7C18FE-D741-4DE7-9BBF-2271166095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967737"/>
              </p:ext>
            </p:extLst>
          </p:nvPr>
        </p:nvGraphicFramePr>
        <p:xfrm>
          <a:off x="6963228" y="5660571"/>
          <a:ext cx="1511394" cy="361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1384200" imgH="330120" progId="Equation.DSMT4">
                  <p:embed/>
                </p:oleObj>
              </mc:Choice>
              <mc:Fallback>
                <p:oleObj name="Equation" r:id="rId61" imgW="1384200" imgH="330120" progId="Equation.DSMT4">
                  <p:embed/>
                  <p:pic>
                    <p:nvPicPr>
                      <p:cNvPr id="37" name="Object 4">
                        <a:extLst>
                          <a:ext uri="{FF2B5EF4-FFF2-40B4-BE49-F238E27FC236}">
                            <a16:creationId xmlns:a16="http://schemas.microsoft.com/office/drawing/2014/main" id="{4B7C18FE-D741-4DE7-9BBF-22711660951F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3228" y="5660571"/>
                        <a:ext cx="1511394" cy="36127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4">
            <a:extLst>
              <a:ext uri="{FF2B5EF4-FFF2-40B4-BE49-F238E27FC236}">
                <a16:creationId xmlns:a16="http://schemas.microsoft.com/office/drawing/2014/main" id="{44EF347E-7531-426E-87D0-E68D5F897C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306268"/>
              </p:ext>
            </p:extLst>
          </p:nvPr>
        </p:nvGraphicFramePr>
        <p:xfrm>
          <a:off x="7009266" y="6116864"/>
          <a:ext cx="160813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1473120" imgH="406080" progId="Equation.DSMT4">
                  <p:embed/>
                </p:oleObj>
              </mc:Choice>
              <mc:Fallback>
                <p:oleObj name="Equation" r:id="rId62" imgW="1473120" imgH="406080" progId="Equation.DSMT4">
                  <p:embed/>
                  <p:pic>
                    <p:nvPicPr>
                      <p:cNvPr id="38" name="Object 4">
                        <a:extLst>
                          <a:ext uri="{FF2B5EF4-FFF2-40B4-BE49-F238E27FC236}">
                            <a16:creationId xmlns:a16="http://schemas.microsoft.com/office/drawing/2014/main" id="{44EF347E-7531-426E-87D0-E68D5F897C00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9266" y="6116864"/>
                        <a:ext cx="1608137" cy="444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496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30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61DE2-E931-45C7-9B0A-40050E1B4A2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6743" y="106542"/>
            <a:ext cx="8442193" cy="1207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Practice Questions:</a:t>
            </a:r>
            <a:br>
              <a:rPr lang="en-CA" dirty="0"/>
            </a:br>
            <a:r>
              <a:rPr lang="en-CA" dirty="0"/>
              <a:t> </a:t>
            </a:r>
            <a:r>
              <a:rPr lang="en-CA" dirty="0" err="1"/>
              <a:t>i</a:t>
            </a:r>
            <a:r>
              <a:rPr lang="en-CA" dirty="0"/>
              <a:t>) A parabola has it’s vertex at (3,2) and crosses the point (8,10).  What is the equation of the parabola?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638B09F3-6791-467B-99CB-83F5F96172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0285" y="5143193"/>
                <a:ext cx="8435897" cy="924685"/>
              </a:xfrm>
              <a:prstGeom prst="rect">
                <a:avLst/>
              </a:prstGeom>
            </p:spPr>
            <p:txBody>
              <a:bodyPr vert="horz">
                <a:normAutofit fontScale="92500" lnSpcReduction="2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iv)  A parabola has it’s x-intercepts at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+2,0)</m:t>
                    </m:r>
                  </m:oMath>
                </a14:m>
                <a:r>
                  <a:rPr lang="en-CA" dirty="0"/>
                  <a:t> and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−2,0)</m:t>
                    </m:r>
                  </m:oMath>
                </a14:m>
                <a:r>
                  <a:rPr lang="en-CA" dirty="0"/>
                  <a:t>, minimum value of  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CA" dirty="0"/>
                  <a:t>p,  and y-intercept at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(0,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 What is </a:t>
                </a:r>
                <a:br>
                  <a:rPr lang="en-CA" dirty="0"/>
                </a:br>
                <a:r>
                  <a:rPr lang="en-CA" dirty="0"/>
                  <a:t>the equation of the parabola? 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638B09F3-6791-467B-99CB-83F5F9617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285" y="5143193"/>
                <a:ext cx="8435897" cy="924685"/>
              </a:xfrm>
              <a:prstGeom prst="rect">
                <a:avLst/>
              </a:prstGeom>
              <a:blipFill>
                <a:blip r:embed="rId3"/>
                <a:stretch>
                  <a:fillRect l="-940" t="-11921" b="-1059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9482EAA-E8E6-46DF-A74C-FFFA1D2F845B}"/>
              </a:ext>
            </a:extLst>
          </p:cNvPr>
          <p:cNvSpPr txBox="1">
            <a:spLocks/>
          </p:cNvSpPr>
          <p:nvPr/>
        </p:nvSpPr>
        <p:spPr>
          <a:xfrm>
            <a:off x="332867" y="3510142"/>
            <a:ext cx="8435897" cy="924685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iii)  A parabola with x-intercepts at (5,0) and (-2,0) has it’s y-intercept at (0,10).  What is the equation of the parabola?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27D5D43-19F5-4AF7-A920-79E5BB011D75}"/>
              </a:ext>
            </a:extLst>
          </p:cNvPr>
          <p:cNvSpPr txBox="1">
            <a:spLocks/>
          </p:cNvSpPr>
          <p:nvPr/>
        </p:nvSpPr>
        <p:spPr>
          <a:xfrm>
            <a:off x="413656" y="1775683"/>
            <a:ext cx="8396515" cy="1098146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ii) If the vertex of a parabola is at (3,-12) and y-intercept at (0,33), then what is the value of “a” in the equation of the parabola?  </a:t>
            </a:r>
          </a:p>
        </p:txBody>
      </p:sp>
    </p:spTree>
    <p:extLst>
      <p:ext uri="{BB962C8B-B14F-4D97-AF65-F5344CB8AC3E}">
        <p14:creationId xmlns:p14="http://schemas.microsoft.com/office/powerpoint/2010/main" val="1747114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31DDF8D-8A2B-4BD9-8CDE-C9A9781FF06A}"/>
              </a:ext>
            </a:extLst>
          </p:cNvPr>
          <p:cNvSpPr txBox="1">
            <a:spLocks/>
          </p:cNvSpPr>
          <p:nvPr/>
        </p:nvSpPr>
        <p:spPr>
          <a:xfrm>
            <a:off x="246743" y="106542"/>
            <a:ext cx="8442193" cy="120700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Practice Questions:</a:t>
            </a:r>
            <a:br>
              <a:rPr lang="en-CA"/>
            </a:br>
            <a:r>
              <a:rPr lang="en-CA"/>
              <a:t> i) A parabola has it’s vertex at (3,2) and crosses the point (8,10).  What is the equation of the parabola?</a:t>
            </a:r>
            <a:endParaRPr lang="en-CA" dirty="0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B9972B49-4FDC-4BDC-9CE8-8C49E4C34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79" y="1315851"/>
            <a:ext cx="39814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With the vertex given, fill in the information in the APQ form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8D51A8F0-DF6F-47C2-89E0-CF288807FB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07978"/>
              </p:ext>
            </p:extLst>
          </p:nvPr>
        </p:nvGraphicFramePr>
        <p:xfrm>
          <a:off x="356280" y="2041979"/>
          <a:ext cx="19415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65360" imgH="596880" progId="Equation.DSMT4">
                  <p:embed/>
                </p:oleObj>
              </mc:Choice>
              <mc:Fallback>
                <p:oleObj name="Equation" r:id="rId3" imgW="2565360" imgH="59688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8D51A8F0-DF6F-47C2-89E0-CF288807FBE7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80" y="2041979"/>
                        <a:ext cx="1941512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9">
            <a:extLst>
              <a:ext uri="{FF2B5EF4-FFF2-40B4-BE49-F238E27FC236}">
                <a16:creationId xmlns:a16="http://schemas.microsoft.com/office/drawing/2014/main" id="{506BA540-9501-47A0-9E73-643469A6F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6208" y="1279566"/>
            <a:ext cx="39814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Use the point (8,10) to find the value of “a”</a:t>
            </a:r>
          </a:p>
        </p:txBody>
      </p:sp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1F8F3B75-595C-416D-A756-A70D37DFE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895398"/>
              </p:ext>
            </p:extLst>
          </p:nvPr>
        </p:nvGraphicFramePr>
        <p:xfrm>
          <a:off x="4626426" y="1933575"/>
          <a:ext cx="20081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54280" imgH="596880" progId="Equation.DSMT4">
                  <p:embed/>
                </p:oleObj>
              </mc:Choice>
              <mc:Fallback>
                <p:oleObj name="Equation" r:id="rId5" imgW="2654280" imgH="59688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1F8F3B75-595C-416D-A756-A70D37DFE55D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6426" y="1933575"/>
                        <a:ext cx="2008188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6CB964F9-19D2-40C3-BF59-BD6123F3C5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25211"/>
              </p:ext>
            </p:extLst>
          </p:nvPr>
        </p:nvGraphicFramePr>
        <p:xfrm>
          <a:off x="4699907" y="2377168"/>
          <a:ext cx="10668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09400" imgH="596880" progId="Equation.DSMT4">
                  <p:embed/>
                </p:oleObj>
              </mc:Choice>
              <mc:Fallback>
                <p:oleObj name="Equation" r:id="rId7" imgW="1409400" imgH="59688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6CB964F9-19D2-40C3-BF59-BD6123F3C521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907" y="2377168"/>
                        <a:ext cx="1066800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EBE6D834-6064-40C9-A4FF-B3FAAC7B8F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49259"/>
              </p:ext>
            </p:extLst>
          </p:nvPr>
        </p:nvGraphicFramePr>
        <p:xfrm>
          <a:off x="4737781" y="2849563"/>
          <a:ext cx="11239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85720" imgH="520560" progId="Equation.DSMT4">
                  <p:embed/>
                </p:oleObj>
              </mc:Choice>
              <mc:Fallback>
                <p:oleObj name="Equation" r:id="rId9" imgW="1485720" imgH="52056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EBE6D834-6064-40C9-A4FF-B3FAAC7B8F26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781" y="2849563"/>
                        <a:ext cx="1123950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82CD349D-FE92-4DD4-822B-DD446FCC60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65017"/>
              </p:ext>
            </p:extLst>
          </p:nvPr>
        </p:nvGraphicFramePr>
        <p:xfrm>
          <a:off x="4640263" y="3240088"/>
          <a:ext cx="68103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01440" imgH="469800" progId="Equation.DSMT4">
                  <p:embed/>
                </p:oleObj>
              </mc:Choice>
              <mc:Fallback>
                <p:oleObj name="Equation" r:id="rId11" imgW="901440" imgH="46980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82CD349D-FE92-4DD4-822B-DD446FCC60DF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63" y="3240088"/>
                        <a:ext cx="681037" cy="355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0DA0A25F-9C11-4220-AF28-10A25605AC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939509"/>
              </p:ext>
            </p:extLst>
          </p:nvPr>
        </p:nvGraphicFramePr>
        <p:xfrm>
          <a:off x="364218" y="2557236"/>
          <a:ext cx="211455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3960" imgH="888840" progId="Equation.DSMT4">
                  <p:embed/>
                </p:oleObj>
              </mc:Choice>
              <mc:Fallback>
                <p:oleObj name="Equation" r:id="rId13" imgW="2793960" imgH="88884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0DA0A25F-9C11-4220-AF28-10A25605AC05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218" y="2557236"/>
                        <a:ext cx="2114550" cy="671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BFB2D6B-503D-4502-B5E4-B13EFCA6B157}"/>
              </a:ext>
            </a:extLst>
          </p:cNvPr>
          <p:cNvSpPr txBox="1">
            <a:spLocks/>
          </p:cNvSpPr>
          <p:nvPr/>
        </p:nvSpPr>
        <p:spPr>
          <a:xfrm>
            <a:off x="253999" y="3575455"/>
            <a:ext cx="8396515" cy="1098146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ii) If the vertex of a parabola is at (3,-12) and y-intercept at (0,33), then what is the value of “a” in the equation of the parabola?  </a:t>
            </a:r>
          </a:p>
        </p:txBody>
      </p:sp>
      <p:sp>
        <p:nvSpPr>
          <p:cNvPr id="17" name="Text Box 9">
            <a:extLst>
              <a:ext uri="{FF2B5EF4-FFF2-40B4-BE49-F238E27FC236}">
                <a16:creationId xmlns:a16="http://schemas.microsoft.com/office/drawing/2014/main" id="{EEDD91F1-E9D4-4220-9880-CAE9A9288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21" y="4646880"/>
            <a:ext cx="51801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This question is the same as the previous</a:t>
            </a:r>
          </a:p>
        </p:txBody>
      </p:sp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F7005BA0-86FB-455D-8513-FA967F90FF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59371"/>
              </p:ext>
            </p:extLst>
          </p:nvPr>
        </p:nvGraphicFramePr>
        <p:xfrm>
          <a:off x="297089" y="5010604"/>
          <a:ext cx="20478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05040" imgH="596880" progId="Equation.DSMT4">
                  <p:embed/>
                </p:oleObj>
              </mc:Choice>
              <mc:Fallback>
                <p:oleObj name="Equation" r:id="rId15" imgW="2705040" imgH="596880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F7005BA0-86FB-455D-8513-FA967F90FFE7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89" y="5010604"/>
                        <a:ext cx="2047875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B59EB4B3-2351-4D4E-BD62-220C27DFB7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507616"/>
              </p:ext>
            </p:extLst>
          </p:nvPr>
        </p:nvGraphicFramePr>
        <p:xfrm>
          <a:off x="196624" y="5474607"/>
          <a:ext cx="19145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27200" imgH="596880" progId="Equation.DSMT4">
                  <p:embed/>
                </p:oleObj>
              </mc:Choice>
              <mc:Fallback>
                <p:oleObj name="Equation" r:id="rId17" imgW="2527200" imgH="596880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B59EB4B3-2351-4D4E-BD62-220C27DFB718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24" y="5474607"/>
                        <a:ext cx="1914525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D9072262-D5BE-4DE0-A115-EC24135367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987466"/>
              </p:ext>
            </p:extLst>
          </p:nvPr>
        </p:nvGraphicFramePr>
        <p:xfrm>
          <a:off x="178934" y="5924324"/>
          <a:ext cx="13858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828800" imgH="596880" progId="Equation.DSMT4">
                  <p:embed/>
                </p:oleObj>
              </mc:Choice>
              <mc:Fallback>
                <p:oleObj name="Equation" r:id="rId19" imgW="1828800" imgH="59688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D9072262-D5BE-4DE0-A115-EC241353670E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34" y="5924324"/>
                        <a:ext cx="1385887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C0E1403E-7FA4-4588-8B6F-E2654F086C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286143"/>
              </p:ext>
            </p:extLst>
          </p:nvPr>
        </p:nvGraphicFramePr>
        <p:xfrm>
          <a:off x="3162527" y="5038725"/>
          <a:ext cx="11366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98320" imgH="520560" progId="Equation.DSMT4">
                  <p:embed/>
                </p:oleObj>
              </mc:Choice>
              <mc:Fallback>
                <p:oleObj name="Equation" r:id="rId21" imgW="1498320" imgH="52056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C0E1403E-7FA4-4588-8B6F-E2654F086CA6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527" y="5038725"/>
                        <a:ext cx="1136650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0B306E86-64E7-4A08-9956-711A81C644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548905"/>
              </p:ext>
            </p:extLst>
          </p:nvPr>
        </p:nvGraphicFramePr>
        <p:xfrm>
          <a:off x="3309031" y="5458052"/>
          <a:ext cx="598487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87320" imgH="330120" progId="Equation.DSMT4">
                  <p:embed/>
                </p:oleObj>
              </mc:Choice>
              <mc:Fallback>
                <p:oleObj name="Equation" r:id="rId23" imgW="787320" imgH="330120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0B306E86-64E7-4A08-9956-711A81C64461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031" y="5458052"/>
                        <a:ext cx="598487" cy="249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92BEC9E2-B933-4052-9773-BEE7466B05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038048"/>
              </p:ext>
            </p:extLst>
          </p:nvPr>
        </p:nvGraphicFramePr>
        <p:xfrm>
          <a:off x="3303588" y="5823179"/>
          <a:ext cx="20288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679480" imgH="596880" progId="Equation.DSMT4">
                  <p:embed/>
                </p:oleObj>
              </mc:Choice>
              <mc:Fallback>
                <p:oleObj name="Equation" r:id="rId25" imgW="2679480" imgH="59688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92BEC9E2-B933-4052-9773-BEE7466B05C0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588" y="5823179"/>
                        <a:ext cx="2028825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613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518B3DC-C35D-4F7B-9FBA-A87B4B7C865C}"/>
              </a:ext>
            </a:extLst>
          </p:cNvPr>
          <p:cNvSpPr txBox="1">
            <a:spLocks/>
          </p:cNvSpPr>
          <p:nvPr/>
        </p:nvSpPr>
        <p:spPr>
          <a:xfrm>
            <a:off x="245781" y="215399"/>
            <a:ext cx="8435897" cy="924685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iii)  A parabola with x-intercepts at (5,0) and (-2,0) has it’s </a:t>
            </a:r>
            <a:br>
              <a:rPr lang="en-CA" dirty="0"/>
            </a:br>
            <a:r>
              <a:rPr lang="en-CA" dirty="0"/>
              <a:t>y-intercept at (0,10).  What is the equation of the parabola?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61AF53AC-4932-476D-83E3-E111001D5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521" y="1032823"/>
            <a:ext cx="51801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Write this equation in factored form: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3C679575-D112-4669-842C-EF309C5E42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243377"/>
              </p:ext>
            </p:extLst>
          </p:nvPr>
        </p:nvGraphicFramePr>
        <p:xfrm>
          <a:off x="426357" y="1533072"/>
          <a:ext cx="22209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33640" imgH="520560" progId="Equation.DSMT4">
                  <p:embed/>
                </p:oleObj>
              </mc:Choice>
              <mc:Fallback>
                <p:oleObj name="Equation" r:id="rId3" imgW="2933640" imgH="52056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3C679575-D112-4669-842C-EF309C5E42B3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57" y="1533072"/>
                        <a:ext cx="2220913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9">
            <a:extLst>
              <a:ext uri="{FF2B5EF4-FFF2-40B4-BE49-F238E27FC236}">
                <a16:creationId xmlns:a16="http://schemas.microsoft.com/office/drawing/2014/main" id="{F0BE51C0-CEFE-44B1-ACA3-E691522D7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1406" y="1519052"/>
            <a:ext cx="51801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Now, plug in the y-intercept (0,10)</a:t>
            </a:r>
          </a:p>
        </p:txBody>
      </p:sp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6A011C49-9BFD-48D1-95F7-6A25E6B659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81712"/>
              </p:ext>
            </p:extLst>
          </p:nvPr>
        </p:nvGraphicFramePr>
        <p:xfrm>
          <a:off x="351745" y="2019981"/>
          <a:ext cx="2298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35160" imgH="520560" progId="Equation.DSMT4">
                  <p:embed/>
                </p:oleObj>
              </mc:Choice>
              <mc:Fallback>
                <p:oleObj name="Equation" r:id="rId5" imgW="3035160" imgH="52056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6A011C49-9BFD-48D1-95F7-6A25E6B659FF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45" y="2019981"/>
                        <a:ext cx="2298700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B3C8F3F3-F889-42CB-A0D0-EEEB54CC0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603474"/>
              </p:ext>
            </p:extLst>
          </p:nvPr>
        </p:nvGraphicFramePr>
        <p:xfrm>
          <a:off x="307975" y="2506663"/>
          <a:ext cx="14239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79560" imgH="520560" progId="Equation.DSMT4">
                  <p:embed/>
                </p:oleObj>
              </mc:Choice>
              <mc:Fallback>
                <p:oleObj name="Equation" r:id="rId7" imgW="1879560" imgH="52056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B3C8F3F3-F889-42CB-A0D0-EEEB54CC0333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" y="2506663"/>
                        <a:ext cx="1423988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71092B7C-E430-45E2-8936-D662A9F7C6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241805"/>
              </p:ext>
            </p:extLst>
          </p:nvPr>
        </p:nvGraphicFramePr>
        <p:xfrm>
          <a:off x="220209" y="3029178"/>
          <a:ext cx="741362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760" imgH="330120" progId="Equation.DSMT4">
                  <p:embed/>
                </p:oleObj>
              </mc:Choice>
              <mc:Fallback>
                <p:oleObj name="Equation" r:id="rId9" imgW="977760" imgH="33012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71092B7C-E430-45E2-8936-D662A9F7C639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209" y="3029178"/>
                        <a:ext cx="741362" cy="249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9">
            <a:extLst>
              <a:ext uri="{FF2B5EF4-FFF2-40B4-BE49-F238E27FC236}">
                <a16:creationId xmlns:a16="http://schemas.microsoft.com/office/drawing/2014/main" id="{8BE10670-ABBB-4C18-993F-0C39B6B66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8664" y="2295566"/>
            <a:ext cx="51801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equation of the parabola is: </a:t>
            </a:r>
          </a:p>
        </p:txBody>
      </p:sp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7C9734FA-ED50-4F46-8ACC-C424D4FCC5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818072"/>
              </p:ext>
            </p:extLst>
          </p:nvPr>
        </p:nvGraphicFramePr>
        <p:xfrm>
          <a:off x="3114449" y="2643187"/>
          <a:ext cx="2910100" cy="513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46240" imgH="520560" progId="Equation.DSMT4">
                  <p:embed/>
                </p:oleObj>
              </mc:Choice>
              <mc:Fallback>
                <p:oleObj name="Equation" r:id="rId11" imgW="2946240" imgH="52056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7C9734FA-ED50-4F46-8ACC-C424D4FCC584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449" y="2643187"/>
                        <a:ext cx="2910100" cy="5136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852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27FC7AEB-F81D-47E0-98C4-9592F3A6779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2400" y="186563"/>
                <a:ext cx="8435897" cy="924685"/>
              </a:xfrm>
              <a:prstGeom prst="rect">
                <a:avLst/>
              </a:prstGeom>
            </p:spPr>
            <p:txBody>
              <a:bodyPr vert="horz">
                <a:normAutofit fontScale="92500" lnSpcReduction="2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Practice: A parabola has it’s x-intercepts at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+2,0)</m:t>
                    </m:r>
                  </m:oMath>
                </a14:m>
                <a:r>
                  <a:rPr lang="en-CA" dirty="0"/>
                  <a:t> and </a:t>
                </a:r>
                <a:br>
                  <a:rPr lang="en-CA" dirty="0"/>
                </a:b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−2,0)</m:t>
                    </m:r>
                  </m:oMath>
                </a14:m>
                <a:r>
                  <a:rPr lang="en-CA" dirty="0"/>
                  <a:t>, min at 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CA" dirty="0"/>
                  <a:t>p,  and y-intercept at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(0,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 What is the equation of the parabola? 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27FC7AEB-F81D-47E0-98C4-9592F3A677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86563"/>
                <a:ext cx="8435897" cy="924685"/>
              </a:xfrm>
              <a:prstGeom prst="rect">
                <a:avLst/>
              </a:prstGeom>
              <a:blipFill>
                <a:blip r:embed="rId3"/>
                <a:stretch>
                  <a:fillRect l="-939" t="-11921" b="-1059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9">
            <a:extLst>
              <a:ext uri="{FF2B5EF4-FFF2-40B4-BE49-F238E27FC236}">
                <a16:creationId xmlns:a16="http://schemas.microsoft.com/office/drawing/2014/main" id="{01B39D88-95AF-429B-A14C-EFAC28D12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66" y="1047338"/>
            <a:ext cx="62469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Write the equation in vertex form and factor form: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30974C2-16D4-47E7-ABFE-DE21538C6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221889"/>
              </p:ext>
            </p:extLst>
          </p:nvPr>
        </p:nvGraphicFramePr>
        <p:xfrm>
          <a:off x="171407" y="1420813"/>
          <a:ext cx="2271529" cy="515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31560" imgH="279360" progId="Equation.DSMT4">
                  <p:embed/>
                </p:oleObj>
              </mc:Choice>
              <mc:Fallback>
                <p:oleObj name="Equation" r:id="rId4" imgW="123156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30974C2-16D4-47E7-ABFE-DE21538C60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407" y="1420813"/>
                        <a:ext cx="2271529" cy="515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9">
            <a:extLst>
              <a:ext uri="{FF2B5EF4-FFF2-40B4-BE49-F238E27FC236}">
                <a16:creationId xmlns:a16="http://schemas.microsoft.com/office/drawing/2014/main" id="{C466D438-71D0-4AA8-8CE7-1303B7F5F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4724" y="1446479"/>
            <a:ext cx="22555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Plug the y-int into the equation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114DD91-336B-4126-B12E-24009B5C11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096274"/>
              </p:ext>
            </p:extLst>
          </p:nvPr>
        </p:nvGraphicFramePr>
        <p:xfrm>
          <a:off x="152400" y="1848303"/>
          <a:ext cx="24130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279360" progId="Equation.DSMT4">
                  <p:embed/>
                </p:oleObj>
              </mc:Choice>
              <mc:Fallback>
                <p:oleObj name="Equation" r:id="rId6" imgW="130788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114DD91-336B-4126-B12E-24009B5C11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400" y="1848303"/>
                        <a:ext cx="2413000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6EC58F1-B741-4691-80D9-F5E5705C29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733587"/>
              </p:ext>
            </p:extLst>
          </p:nvPr>
        </p:nvGraphicFramePr>
        <p:xfrm>
          <a:off x="146957" y="2307998"/>
          <a:ext cx="107791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228600" progId="Equation.DSMT4">
                  <p:embed/>
                </p:oleObj>
              </mc:Choice>
              <mc:Fallback>
                <p:oleObj name="Equation" r:id="rId8" imgW="58392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6EC58F1-B741-4691-80D9-F5E5705C29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6957" y="2307998"/>
                        <a:ext cx="1077913" cy="42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9E46703-C0DE-4698-9FBF-24E15920F4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672041"/>
              </p:ext>
            </p:extLst>
          </p:nvPr>
        </p:nvGraphicFramePr>
        <p:xfrm>
          <a:off x="302079" y="2745241"/>
          <a:ext cx="15240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228600" progId="Equation.DSMT4">
                  <p:embed/>
                </p:oleObj>
              </mc:Choice>
              <mc:Fallback>
                <p:oleObj name="Equation" r:id="rId10" imgW="82548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9E46703-C0DE-4698-9FBF-24E15920F4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02079" y="2745241"/>
                        <a:ext cx="1524000" cy="42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C1B25EB-7CB7-4F41-83DF-4AC3ED253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203250"/>
              </p:ext>
            </p:extLst>
          </p:nvPr>
        </p:nvGraphicFramePr>
        <p:xfrm>
          <a:off x="311378" y="3146199"/>
          <a:ext cx="164147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53800" progId="Equation.DSMT4">
                  <p:embed/>
                </p:oleObj>
              </mc:Choice>
              <mc:Fallback>
                <p:oleObj name="Equation" r:id="rId12" imgW="88884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C1B25EB-7CB7-4F41-83DF-4AC3ED2539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11378" y="3146199"/>
                        <a:ext cx="1641475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AB3B6C6-B068-4BF8-9E09-6C3F0107F4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87330"/>
              </p:ext>
            </p:extLst>
          </p:nvPr>
        </p:nvGraphicFramePr>
        <p:xfrm>
          <a:off x="256041" y="3577545"/>
          <a:ext cx="15240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393480" progId="Equation.DSMT4">
                  <p:embed/>
                </p:oleObj>
              </mc:Choice>
              <mc:Fallback>
                <p:oleObj name="Equation" r:id="rId14" imgW="82548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AB3B6C6-B068-4BF8-9E09-6C3F0107F4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56041" y="3577545"/>
                        <a:ext cx="1524000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31DCD21-7EB7-4CB2-BB74-F409FA7622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763382"/>
              </p:ext>
            </p:extLst>
          </p:nvPr>
        </p:nvGraphicFramePr>
        <p:xfrm>
          <a:off x="2941410" y="1890486"/>
          <a:ext cx="285591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49080" imgH="253800" progId="Equation.DSMT4">
                  <p:embed/>
                </p:oleObj>
              </mc:Choice>
              <mc:Fallback>
                <p:oleObj name="Equation" r:id="rId16" imgW="154908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31DCD21-7EB7-4CB2-BB74-F409FA7622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941410" y="1890486"/>
                        <a:ext cx="2855913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884D3DE-5783-45F1-BA20-A7FD1C6EE4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658552"/>
              </p:ext>
            </p:extLst>
          </p:nvPr>
        </p:nvGraphicFramePr>
        <p:xfrm>
          <a:off x="2947081" y="2340429"/>
          <a:ext cx="255111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84200" imgH="253800" progId="Equation.DSMT4">
                  <p:embed/>
                </p:oleObj>
              </mc:Choice>
              <mc:Fallback>
                <p:oleObj name="Equation" r:id="rId18" imgW="13842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884D3DE-5783-45F1-BA20-A7FD1C6EE4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947081" y="2340429"/>
                        <a:ext cx="2551112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0D8521B8-5A53-4981-832B-CDCA09C8A7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232302"/>
              </p:ext>
            </p:extLst>
          </p:nvPr>
        </p:nvGraphicFramePr>
        <p:xfrm>
          <a:off x="2948441" y="2809649"/>
          <a:ext cx="182403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90360" imgH="279360" progId="Equation.DSMT4">
                  <p:embed/>
                </p:oleObj>
              </mc:Choice>
              <mc:Fallback>
                <p:oleObj name="Equation" r:id="rId20" imgW="990360" imgH="27936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D8521B8-5A53-4981-832B-CDCA09C8A7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948441" y="2809649"/>
                        <a:ext cx="182403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EF8D010-4E9B-4AD2-B2F4-6466EFFE4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41647"/>
              </p:ext>
            </p:extLst>
          </p:nvPr>
        </p:nvGraphicFramePr>
        <p:xfrm>
          <a:off x="2531610" y="3733573"/>
          <a:ext cx="18478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02960" imgH="253800" progId="Equation.DSMT4">
                  <p:embed/>
                </p:oleObj>
              </mc:Choice>
              <mc:Fallback>
                <p:oleObj name="Equation" r:id="rId22" imgW="100296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EF8D010-4E9B-4AD2-B2F4-6466EFFE4C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531610" y="3733573"/>
                        <a:ext cx="1847850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590AF6AC-8CE8-4E9F-9522-BAE6A1B1FA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10604"/>
              </p:ext>
            </p:extLst>
          </p:nvPr>
        </p:nvGraphicFramePr>
        <p:xfrm>
          <a:off x="2923721" y="4168775"/>
          <a:ext cx="6778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68280" imgH="177480" progId="Equation.DSMT4">
                  <p:embed/>
                </p:oleObj>
              </mc:Choice>
              <mc:Fallback>
                <p:oleObj name="Equation" r:id="rId24" imgW="36828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590AF6AC-8CE8-4E9F-9522-BAE6A1B1FA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923721" y="4168775"/>
                        <a:ext cx="677863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A01F4256-BB0B-4254-88D7-4DDAF0825C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831186"/>
              </p:ext>
            </p:extLst>
          </p:nvPr>
        </p:nvGraphicFramePr>
        <p:xfrm>
          <a:off x="2725413" y="1468892"/>
          <a:ext cx="3184852" cy="468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26920" imgH="253800" progId="Equation.DSMT4">
                  <p:embed/>
                </p:oleObj>
              </mc:Choice>
              <mc:Fallback>
                <p:oleObj name="Equation" r:id="rId26" imgW="172692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A01F4256-BB0B-4254-88D7-4DDAF0825C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725413" y="1468892"/>
                        <a:ext cx="3184852" cy="4687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9">
            <a:extLst>
              <a:ext uri="{FF2B5EF4-FFF2-40B4-BE49-F238E27FC236}">
                <a16:creationId xmlns:a16="http://schemas.microsoft.com/office/drawing/2014/main" id="{A5BA73E2-2E60-4086-8763-56D63A4D8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3924" y="2353623"/>
            <a:ext cx="268367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Plug the values of “p” into the equation</a:t>
            </a:r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id="{ADA7CE01-41BB-45D2-BC3C-A68DA8D22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039" y="3311565"/>
            <a:ext cx="1820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Case 1: p=0</a:t>
            </a:r>
          </a:p>
        </p:txBody>
      </p:sp>
      <p:sp>
        <p:nvSpPr>
          <p:cNvPr id="29" name="Text Box 9">
            <a:extLst>
              <a:ext uri="{FF2B5EF4-FFF2-40B4-BE49-F238E27FC236}">
                <a16:creationId xmlns:a16="http://schemas.microsoft.com/office/drawing/2014/main" id="{68D93EE7-A8EB-4CA9-85BE-6E029CFBD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866" y="4530765"/>
            <a:ext cx="21176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Not Quadratic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9">
                <a:extLst>
                  <a:ext uri="{FF2B5EF4-FFF2-40B4-BE49-F238E27FC236}">
                    <a16:creationId xmlns:a16="http://schemas.microsoft.com/office/drawing/2014/main" id="{97BD40CA-3539-4BDF-95FE-B5C130F895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64497" y="3238993"/>
                <a:ext cx="1820075" cy="529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CA" sz="2000" dirty="0">
                    <a:solidFill>
                      <a:srgbClr val="FF0000"/>
                    </a:solidFill>
                    <a:latin typeface="+mj-lt"/>
                  </a:rPr>
                  <a:t>Case 2: p=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0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CA" sz="2000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0" name="Text Box 9">
                <a:extLst>
                  <a:ext uri="{FF2B5EF4-FFF2-40B4-BE49-F238E27FC236}">
                    <a16:creationId xmlns:a16="http://schemas.microsoft.com/office/drawing/2014/main" id="{97BD40CA-3539-4BDF-95FE-B5C130F895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64497" y="3238993"/>
                <a:ext cx="1820075" cy="529184"/>
              </a:xfrm>
              <a:prstGeom prst="rect">
                <a:avLst/>
              </a:prstGeom>
              <a:blipFill>
                <a:blip r:embed="rId28"/>
                <a:stretch>
                  <a:fillRect l="-3344" b="-57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4E991F10-5FBB-4080-961C-FEFEB44E77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480368"/>
              </p:ext>
            </p:extLst>
          </p:nvPr>
        </p:nvGraphicFramePr>
        <p:xfrm>
          <a:off x="5299529" y="3739017"/>
          <a:ext cx="1892300" cy="715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346040" imgH="507960" progId="Equation.DSMT4">
                  <p:embed/>
                </p:oleObj>
              </mc:Choice>
              <mc:Fallback>
                <p:oleObj name="Equation" r:id="rId29" imgW="1346040" imgH="50796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4E991F10-5FBB-4080-961C-FEFEB44E77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299529" y="3739017"/>
                        <a:ext cx="1892300" cy="7152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6E273978-6152-427E-8745-953D433E8E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995260"/>
              </p:ext>
            </p:extLst>
          </p:nvPr>
        </p:nvGraphicFramePr>
        <p:xfrm>
          <a:off x="5525635" y="4464277"/>
          <a:ext cx="171450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18960" imgH="457200" progId="Equation.DSMT4">
                  <p:embed/>
                </p:oleObj>
              </mc:Choice>
              <mc:Fallback>
                <p:oleObj name="Equation" r:id="rId31" imgW="1218960" imgH="4572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6E273978-6152-427E-8745-953D433E8E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525635" y="4464277"/>
                        <a:ext cx="1714500" cy="642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73EDD5E9-6B98-485C-A73E-CE50F9AABE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178156"/>
              </p:ext>
            </p:extLst>
          </p:nvPr>
        </p:nvGraphicFramePr>
        <p:xfrm>
          <a:off x="5486399" y="5121274"/>
          <a:ext cx="1611357" cy="379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63280" imgH="203040" progId="Equation.DSMT4">
                  <p:embed/>
                </p:oleObj>
              </mc:Choice>
              <mc:Fallback>
                <p:oleObj name="Equation" r:id="rId33" imgW="863280" imgH="2030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73EDD5E9-6B98-485C-A73E-CE50F9AABE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5486399" y="5121274"/>
                        <a:ext cx="1611357" cy="3796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BED36F54-FBD1-4C94-9390-5EC6E9ED8C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28682"/>
              </p:ext>
            </p:extLst>
          </p:nvPr>
        </p:nvGraphicFramePr>
        <p:xfrm>
          <a:off x="5491843" y="5501140"/>
          <a:ext cx="805678" cy="379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31640" imgH="203040" progId="Equation.DSMT4">
                  <p:embed/>
                </p:oleObj>
              </mc:Choice>
              <mc:Fallback>
                <p:oleObj name="Equation" r:id="rId35" imgW="431640" imgH="20304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BED36F54-FBD1-4C94-9390-5EC6E9ED8C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491843" y="5501140"/>
                        <a:ext cx="805678" cy="3796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83E57D90-AF6B-4429-903F-EFB71F81CA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275073"/>
              </p:ext>
            </p:extLst>
          </p:nvPr>
        </p:nvGraphicFramePr>
        <p:xfrm>
          <a:off x="5485493" y="5888037"/>
          <a:ext cx="687569" cy="331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280" imgH="177480" progId="Equation.DSMT4">
                  <p:embed/>
                </p:oleObj>
              </mc:Choice>
              <mc:Fallback>
                <p:oleObj name="Equation" r:id="rId37" imgW="36828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83E57D90-AF6B-4429-903F-EFB71F81CA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5485493" y="5888037"/>
                        <a:ext cx="687569" cy="3311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8A2D9550-5DF2-40AB-9B06-3B7619D6FE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483267"/>
              </p:ext>
            </p:extLst>
          </p:nvPr>
        </p:nvGraphicFramePr>
        <p:xfrm>
          <a:off x="6450467" y="5897336"/>
          <a:ext cx="828877" cy="331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44240" imgH="177480" progId="Equation.DSMT4">
                  <p:embed/>
                </p:oleObj>
              </mc:Choice>
              <mc:Fallback>
                <p:oleObj name="Equation" r:id="rId39" imgW="44424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8A2D9550-5DF2-40AB-9B06-3B7619D6FE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450467" y="5897336"/>
                        <a:ext cx="828877" cy="331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633618C-03A6-41D2-94FE-E01CC202ED00}"/>
              </a:ext>
            </a:extLst>
          </p:cNvPr>
          <p:cNvCxnSpPr>
            <a:cxnSpLocks/>
          </p:cNvCxnSpPr>
          <p:nvPr/>
        </p:nvCxnSpPr>
        <p:spPr>
          <a:xfrm flipV="1">
            <a:off x="6654800" y="5805714"/>
            <a:ext cx="508000" cy="4934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9">
            <a:extLst>
              <a:ext uri="{FF2B5EF4-FFF2-40B4-BE49-F238E27FC236}">
                <a16:creationId xmlns:a16="http://schemas.microsoft.com/office/drawing/2014/main" id="{8D186E57-6575-4AD5-B60D-6CFD0E50A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8571" y="5183909"/>
            <a:ext cx="439782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There’s a minimum point.  So graph opens up and “a” is positive!</a:t>
            </a:r>
          </a:p>
        </p:txBody>
      </p:sp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7FF999D4-8AF8-4C52-BDA3-32B87EEB10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140581"/>
              </p:ext>
            </p:extLst>
          </p:nvPr>
        </p:nvGraphicFramePr>
        <p:xfrm>
          <a:off x="5495925" y="6321425"/>
          <a:ext cx="7112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80880" imgH="203040" progId="Equation.DSMT4">
                  <p:embed/>
                </p:oleObj>
              </mc:Choice>
              <mc:Fallback>
                <p:oleObj name="Equation" r:id="rId41" imgW="380880" imgH="20304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7FF999D4-8AF8-4C52-BDA3-32B87EEB10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5495925" y="6321425"/>
                        <a:ext cx="711200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9">
            <a:extLst>
              <a:ext uri="{FF2B5EF4-FFF2-40B4-BE49-F238E27FC236}">
                <a16:creationId xmlns:a16="http://schemas.microsoft.com/office/drawing/2014/main" id="{11B63709-5336-4212-A8DB-32E7BE48A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371" y="5844309"/>
            <a:ext cx="43978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So the equation is: </a:t>
            </a:r>
          </a:p>
        </p:txBody>
      </p:sp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916F6AAC-5893-426E-8EA1-938D2551CA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357949"/>
              </p:ext>
            </p:extLst>
          </p:nvPr>
        </p:nvGraphicFramePr>
        <p:xfrm>
          <a:off x="2066699" y="6183992"/>
          <a:ext cx="20399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091880" imgH="279360" progId="Equation.DSMT4">
                  <p:embed/>
                </p:oleObj>
              </mc:Choice>
              <mc:Fallback>
                <p:oleObj name="Equation" r:id="rId43" imgW="1091880" imgH="27936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916F6AAC-5893-426E-8EA1-938D2551CA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2066699" y="6183992"/>
                        <a:ext cx="20399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213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27" grpId="0"/>
      <p:bldP spid="28" grpId="0"/>
      <p:bldP spid="29" grpId="0"/>
      <p:bldP spid="30" grpId="0"/>
      <p:bldP spid="40" grpId="0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58EC3-EBF9-4834-8D05-99EA63372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0736"/>
          </a:xfrm>
        </p:spPr>
        <p:txBody>
          <a:bodyPr>
            <a:normAutofit fontScale="90000"/>
          </a:bodyPr>
          <a:lstStyle/>
          <a:p>
            <a:r>
              <a:rPr lang="en-CA" dirty="0"/>
              <a:t>Vertex Form (</a:t>
            </a:r>
            <a:r>
              <a:rPr lang="en-CA" dirty="0" err="1"/>
              <a:t>apQ</a:t>
            </a:r>
            <a:r>
              <a:rPr lang="en-CA" dirty="0"/>
              <a:t>)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1DF48-F15A-4405-B214-24AF10F3C5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0368" y="797997"/>
            <a:ext cx="8625092" cy="1670322"/>
          </a:xfrm>
        </p:spPr>
        <p:txBody>
          <a:bodyPr/>
          <a:lstStyle/>
          <a:p>
            <a:r>
              <a:rPr lang="en-CA" dirty="0"/>
              <a:t>A Quadratic Function in APQ form is very easy to graph b/c it provides the vertex immediately</a:t>
            </a:r>
          </a:p>
          <a:p>
            <a:r>
              <a:rPr lang="en-CA" dirty="0"/>
              <a:t>Using constants “</a:t>
            </a:r>
            <a:r>
              <a:rPr lang="en-CA" dirty="0" err="1"/>
              <a:t>a”,”p</a:t>
            </a:r>
            <a:r>
              <a:rPr lang="en-CA" dirty="0"/>
              <a:t>”, &amp; “q”, we can find the vertex, which way it opens and the congruency value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3D4313E-1B59-4417-ACFA-7A000782E2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907189"/>
              </p:ext>
            </p:extLst>
          </p:nvPr>
        </p:nvGraphicFramePr>
        <p:xfrm>
          <a:off x="4043547" y="258051"/>
          <a:ext cx="2338022" cy="57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0040" imgH="279360" progId="Equation.DSMT4">
                  <p:embed/>
                </p:oleObj>
              </mc:Choice>
              <mc:Fallback>
                <p:oleObj name="Equation" r:id="rId3" imgW="113004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3D4313E-1B59-4417-ACFA-7A000782E2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43547" y="258051"/>
                        <a:ext cx="2338022" cy="577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972106C6-3EAF-4476-A5A9-D47D50EF3D09}"/>
              </a:ext>
            </a:extLst>
          </p:cNvPr>
          <p:cNvSpPr txBox="1"/>
          <p:nvPr/>
        </p:nvSpPr>
        <p:spPr>
          <a:xfrm>
            <a:off x="291711" y="2552465"/>
            <a:ext cx="15146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Vertex: 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C0A850A7-88ED-4879-B9EE-F0D97AE2F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599845"/>
              </p:ext>
            </p:extLst>
          </p:nvPr>
        </p:nvGraphicFramePr>
        <p:xfrm>
          <a:off x="1399668" y="2570664"/>
          <a:ext cx="760109" cy="421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54100" imgH="584200" progId="Equation.DSMT4">
                  <p:embed/>
                </p:oleObj>
              </mc:Choice>
              <mc:Fallback>
                <p:oleObj name="Equation" r:id="rId5" imgW="1054100" imgH="5842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C0A850A7-88ED-4879-B9EE-F0D97AE2F7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9668" y="2570664"/>
                        <a:ext cx="760109" cy="4212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67C12ABA-ACA6-450B-929A-275F262B405C}"/>
              </a:ext>
            </a:extLst>
          </p:cNvPr>
          <p:cNvSpPr txBox="1"/>
          <p:nvPr/>
        </p:nvSpPr>
        <p:spPr>
          <a:xfrm>
            <a:off x="303865" y="3153650"/>
            <a:ext cx="25066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Axis of Symmetry (AOS)</a:t>
            </a:r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19B7EE24-A609-44E3-8CBF-56AE5EE470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420296"/>
              </p:ext>
            </p:extLst>
          </p:nvPr>
        </p:nvGraphicFramePr>
        <p:xfrm>
          <a:off x="1503721" y="3630640"/>
          <a:ext cx="684105" cy="245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90360" imgH="355320" progId="Equation.DSMT4">
                  <p:embed/>
                </p:oleObj>
              </mc:Choice>
              <mc:Fallback>
                <p:oleObj name="Equation" r:id="rId7" imgW="990360" imgH="35532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19B7EE24-A609-44E3-8CBF-56AE5EE470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721" y="3630640"/>
                        <a:ext cx="684105" cy="2450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1686A813-BD97-4E0D-8C23-1068678103C7}"/>
              </a:ext>
            </a:extLst>
          </p:cNvPr>
          <p:cNvSpPr txBox="1"/>
          <p:nvPr/>
        </p:nvSpPr>
        <p:spPr>
          <a:xfrm>
            <a:off x="2806778" y="2543115"/>
            <a:ext cx="25066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Domain:</a:t>
            </a:r>
          </a:p>
        </p:txBody>
      </p: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049382EC-CCFF-4F75-8E82-1A98B6F7D7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996036"/>
              </p:ext>
            </p:extLst>
          </p:nvPr>
        </p:nvGraphicFramePr>
        <p:xfrm>
          <a:off x="4060805" y="2620201"/>
          <a:ext cx="70167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15920" imgH="380880" progId="Equation.DSMT4">
                  <p:embed/>
                </p:oleObj>
              </mc:Choice>
              <mc:Fallback>
                <p:oleObj name="Equation" r:id="rId9" imgW="1015920" imgH="3808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049382EC-CCFF-4F75-8E82-1A98B6F7D7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805" y="2620201"/>
                        <a:ext cx="701675" cy="261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0B7F6A96-F3BE-44C1-8690-07DFA064002E}"/>
              </a:ext>
            </a:extLst>
          </p:cNvPr>
          <p:cNvSpPr txBox="1"/>
          <p:nvPr/>
        </p:nvSpPr>
        <p:spPr>
          <a:xfrm>
            <a:off x="2807714" y="2953568"/>
            <a:ext cx="60221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Range: Depends on which way the graph opens</a:t>
            </a:r>
          </a:p>
        </p:txBody>
      </p:sp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8BC211CE-B241-4468-9C5D-EF23CC4364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875863"/>
              </p:ext>
            </p:extLst>
          </p:nvPr>
        </p:nvGraphicFramePr>
        <p:xfrm>
          <a:off x="2887000" y="3453640"/>
          <a:ext cx="639762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7000" imgH="380880" progId="Equation.DSMT4">
                  <p:embed/>
                </p:oleObj>
              </mc:Choice>
              <mc:Fallback>
                <p:oleObj name="Equation" r:id="rId11" imgW="927000" imgH="3808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8BC211CE-B241-4468-9C5D-EF23CC4364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000" y="3453640"/>
                        <a:ext cx="639762" cy="260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121A4CAF-C0AE-40CD-BE5E-C77510D4E79C}"/>
              </a:ext>
            </a:extLst>
          </p:cNvPr>
          <p:cNvSpPr txBox="1"/>
          <p:nvPr/>
        </p:nvSpPr>
        <p:spPr>
          <a:xfrm>
            <a:off x="3672561" y="3369629"/>
            <a:ext cx="227945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Graph opens up</a:t>
            </a:r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5972FF92-0501-4C27-A995-1AABB47A7C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253959"/>
              </p:ext>
            </p:extLst>
          </p:nvPr>
        </p:nvGraphicFramePr>
        <p:xfrm>
          <a:off x="6260292" y="3454400"/>
          <a:ext cx="10953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87240" imgH="457200" progId="Equation.DSMT4">
                  <p:embed/>
                </p:oleObj>
              </mc:Choice>
              <mc:Fallback>
                <p:oleObj name="Equation" r:id="rId13" imgW="1587240" imgH="45720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5972FF92-0501-4C27-A995-1AABB47A7C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0292" y="3454400"/>
                        <a:ext cx="1095375" cy="314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626AD5C1-78C3-4AD3-91AD-B39B60FC0C32}"/>
              </a:ext>
            </a:extLst>
          </p:cNvPr>
          <p:cNvSpPr txBox="1"/>
          <p:nvPr/>
        </p:nvSpPr>
        <p:spPr>
          <a:xfrm>
            <a:off x="3673497" y="3836179"/>
            <a:ext cx="258705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Graph opens down</a:t>
            </a:r>
          </a:p>
        </p:txBody>
      </p: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0AC81D25-F9DE-4CF3-9987-59B21E5CAD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480852"/>
              </p:ext>
            </p:extLst>
          </p:nvPr>
        </p:nvGraphicFramePr>
        <p:xfrm>
          <a:off x="2909888" y="3920278"/>
          <a:ext cx="630237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14400" imgH="380880" progId="Equation.DSMT4">
                  <p:embed/>
                </p:oleObj>
              </mc:Choice>
              <mc:Fallback>
                <p:oleObj name="Equation" r:id="rId15" imgW="914400" imgH="3808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0AC81D25-F9DE-4CF3-9987-59B21E5CAD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888" y="3920278"/>
                        <a:ext cx="630237" cy="260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0ED86FB8-5922-4B93-8FC2-1FDA43278D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421703"/>
              </p:ext>
            </p:extLst>
          </p:nvPr>
        </p:nvGraphicFramePr>
        <p:xfrm>
          <a:off x="6243902" y="3940790"/>
          <a:ext cx="10953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87240" imgH="457200" progId="Equation.DSMT4">
                  <p:embed/>
                </p:oleObj>
              </mc:Choice>
              <mc:Fallback>
                <p:oleObj name="Equation" r:id="rId17" imgW="1587240" imgH="45720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0ED86FB8-5922-4B93-8FC2-1FDA43278D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902" y="3940790"/>
                        <a:ext cx="1095375" cy="314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0DA98348-8D2D-4A43-BA78-7D85F7046B3E}"/>
              </a:ext>
            </a:extLst>
          </p:cNvPr>
          <p:cNvSpPr txBox="1"/>
          <p:nvPr/>
        </p:nvSpPr>
        <p:spPr>
          <a:xfrm>
            <a:off x="276751" y="4315817"/>
            <a:ext cx="31284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Y-intercept: </a:t>
            </a:r>
            <a:br>
              <a:rPr lang="en-CA" sz="2100" dirty="0"/>
            </a:br>
            <a:r>
              <a:rPr lang="en-CA" sz="2100" dirty="0"/>
              <a:t>Make x=0, solve for “y”</a:t>
            </a:r>
          </a:p>
        </p:txBody>
      </p:sp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4084FEC2-299A-48D4-9F0C-A92E3635A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08352"/>
              </p:ext>
            </p:extLst>
          </p:nvPr>
        </p:nvGraphicFramePr>
        <p:xfrm>
          <a:off x="384080" y="5005388"/>
          <a:ext cx="1960825" cy="424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098520" imgH="672840" progId="Equation.DSMT4">
                  <p:embed/>
                </p:oleObj>
              </mc:Choice>
              <mc:Fallback>
                <p:oleObj name="Equation" r:id="rId19" imgW="3098520" imgH="67284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4084FEC2-299A-48D4-9F0C-A92E3635A7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80" y="5005388"/>
                        <a:ext cx="1960825" cy="4244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51CF833D-C5A3-4442-B4F7-E49C7C7BFA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214137"/>
              </p:ext>
            </p:extLst>
          </p:nvPr>
        </p:nvGraphicFramePr>
        <p:xfrm>
          <a:off x="370486" y="5425506"/>
          <a:ext cx="15668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76440" imgH="672840" progId="Equation.DSMT4">
                  <p:embed/>
                </p:oleObj>
              </mc:Choice>
              <mc:Fallback>
                <p:oleObj name="Equation" r:id="rId21" imgW="2476440" imgH="67284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51CF833D-C5A3-4442-B4F7-E49C7C7BFA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486" y="5425506"/>
                        <a:ext cx="1566863" cy="423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18FA19A8-9B2F-42AB-9388-3A029DFAB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67296"/>
              </p:ext>
            </p:extLst>
          </p:nvPr>
        </p:nvGraphicFramePr>
        <p:xfrm>
          <a:off x="368000" y="5958996"/>
          <a:ext cx="15763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89040" imgH="838080" progId="Equation.DSMT4">
                  <p:embed/>
                </p:oleObj>
              </mc:Choice>
              <mc:Fallback>
                <p:oleObj name="Equation" r:id="rId23" imgW="2489040" imgH="83808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18FA19A8-9B2F-42AB-9388-3A029DFAB3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000" y="5958996"/>
                        <a:ext cx="1576388" cy="527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35E0E230-A99A-4ED0-A44B-A3D937B0FFC0}"/>
              </a:ext>
            </a:extLst>
          </p:cNvPr>
          <p:cNvSpPr txBox="1"/>
          <p:nvPr/>
        </p:nvSpPr>
        <p:spPr>
          <a:xfrm>
            <a:off x="3896969" y="4335946"/>
            <a:ext cx="469494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X-intercept: Make y=0, solve for “x”</a:t>
            </a:r>
          </a:p>
        </p:txBody>
      </p:sp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772FD182-F7AD-47FB-BB0C-F81EBF9ACB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821260"/>
              </p:ext>
            </p:extLst>
          </p:nvPr>
        </p:nvGraphicFramePr>
        <p:xfrm>
          <a:off x="3920975" y="4817703"/>
          <a:ext cx="19431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073320" imgH="672840" progId="Equation.DSMT4">
                  <p:embed/>
                </p:oleObj>
              </mc:Choice>
              <mc:Fallback>
                <p:oleObj name="Equation" r:id="rId25" imgW="3073320" imgH="67284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772FD182-F7AD-47FB-BB0C-F81EBF9ACB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0975" y="4817703"/>
                        <a:ext cx="1943100" cy="425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241790B9-F1E1-4A5F-87A4-F2A6A3C3C3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303911"/>
              </p:ext>
            </p:extLst>
          </p:nvPr>
        </p:nvGraphicFramePr>
        <p:xfrm>
          <a:off x="3747784" y="5235009"/>
          <a:ext cx="16859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666880" imgH="672840" progId="Equation.DSMT4">
                  <p:embed/>
                </p:oleObj>
              </mc:Choice>
              <mc:Fallback>
                <p:oleObj name="Equation" r:id="rId27" imgW="2666880" imgH="67284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241790B9-F1E1-4A5F-87A4-F2A6A3C3C3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784" y="5235009"/>
                        <a:ext cx="1685925" cy="425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B89BF7C8-C1D7-4881-9B2A-A6BE940522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102799"/>
              </p:ext>
            </p:extLst>
          </p:nvPr>
        </p:nvGraphicFramePr>
        <p:xfrm>
          <a:off x="3445804" y="5668005"/>
          <a:ext cx="1430543" cy="652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565360" imgH="1168200" progId="Equation.DSMT4">
                  <p:embed/>
                </p:oleObj>
              </mc:Choice>
              <mc:Fallback>
                <p:oleObj name="Equation" r:id="rId29" imgW="2565360" imgH="116820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B89BF7C8-C1D7-4881-9B2A-A6BE940522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804" y="5668005"/>
                        <a:ext cx="1430543" cy="6522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91A95DAF-6FCF-42C8-9BD9-FD29006F18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951679"/>
              </p:ext>
            </p:extLst>
          </p:nvPr>
        </p:nvGraphicFramePr>
        <p:xfrm>
          <a:off x="3183877" y="5663364"/>
          <a:ext cx="1313902" cy="668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298600" imgH="1168200" progId="Equation.DSMT4">
                  <p:embed/>
                </p:oleObj>
              </mc:Choice>
              <mc:Fallback>
                <p:oleObj name="Equation" r:id="rId31" imgW="2298600" imgH="11682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91A95DAF-6FCF-42C8-9BD9-FD29006F18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3877" y="5663364"/>
                        <a:ext cx="1313902" cy="6684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6E21D463-16FD-44F0-94B0-ED2CBB7B43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427252"/>
              </p:ext>
            </p:extLst>
          </p:nvPr>
        </p:nvGraphicFramePr>
        <p:xfrm>
          <a:off x="6174089" y="4872936"/>
          <a:ext cx="13795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412720" imgH="1168200" progId="Equation.DSMT4">
                  <p:embed/>
                </p:oleObj>
              </mc:Choice>
              <mc:Fallback>
                <p:oleObj name="Equation" r:id="rId33" imgW="2412720" imgH="116820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6E21D463-16FD-44F0-94B0-ED2CBB7B43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4089" y="4872936"/>
                        <a:ext cx="1379537" cy="668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1DEF4C3C-C4EA-404D-A01C-60DBE6D67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7464774"/>
              </p:ext>
            </p:extLst>
          </p:nvPr>
        </p:nvGraphicFramePr>
        <p:xfrm>
          <a:off x="6142187" y="5827352"/>
          <a:ext cx="1408113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463480" imgH="1168200" progId="Equation.DSMT4">
                  <p:embed/>
                </p:oleObj>
              </mc:Choice>
              <mc:Fallback>
                <p:oleObj name="Equation" r:id="rId35" imgW="2463480" imgH="116820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1DEF4C3C-C4EA-404D-A01C-60DBE6D67D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187" y="5827352"/>
                        <a:ext cx="1408113" cy="668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365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6" grpId="0"/>
      <p:bldP spid="38" grpId="0"/>
      <p:bldP spid="40" grpId="0"/>
      <p:bldP spid="42" grpId="0"/>
      <p:bldP spid="44" grpId="0"/>
      <p:bldP spid="47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4624"/>
            <a:ext cx="8640960" cy="802458"/>
          </a:xfrm>
        </p:spPr>
        <p:txBody>
          <a:bodyPr>
            <a:normAutofit fontScale="90000"/>
          </a:bodyPr>
          <a:lstStyle/>
          <a:p>
            <a:r>
              <a:rPr lang="en-CA" sz="2400" dirty="0"/>
              <a:t>Ex: For each of following equations, find the constants “a”, “p”, “q”, vertex, A.O.S., and intercepts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505144"/>
              </p:ext>
            </p:extLst>
          </p:nvPr>
        </p:nvGraphicFramePr>
        <p:xfrm>
          <a:off x="185122" y="871064"/>
          <a:ext cx="2736304" cy="598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24100" imgH="508000" progId="Equation.DSMT4">
                  <p:embed/>
                </p:oleObj>
              </mc:Choice>
              <mc:Fallback>
                <p:oleObj name="Equation" r:id="rId3" imgW="2324100" imgH="508000" progId="Equation.DSMT4">
                  <p:embed/>
                  <p:pic>
                    <p:nvPicPr>
                      <p:cNvPr id="419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22" y="871064"/>
                        <a:ext cx="2736304" cy="598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283573"/>
              </p:ext>
            </p:extLst>
          </p:nvPr>
        </p:nvGraphicFramePr>
        <p:xfrm>
          <a:off x="253267" y="1529100"/>
          <a:ext cx="563541" cy="252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36600" imgH="330200" progId="Equation.DSMT4">
                  <p:embed/>
                </p:oleObj>
              </mc:Choice>
              <mc:Fallback>
                <p:oleObj name="Equation" r:id="rId5" imgW="736600" imgH="330200" progId="Equation.DSMT4">
                  <p:embed/>
                  <p:pic>
                    <p:nvPicPr>
                      <p:cNvPr id="4198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67" y="1529100"/>
                        <a:ext cx="563541" cy="2526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047785"/>
              </p:ext>
            </p:extLst>
          </p:nvPr>
        </p:nvGraphicFramePr>
        <p:xfrm>
          <a:off x="954770" y="1506662"/>
          <a:ext cx="631554" cy="310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25142" imgH="406224" progId="Equation.DSMT4">
                  <p:embed/>
                </p:oleObj>
              </mc:Choice>
              <mc:Fallback>
                <p:oleObj name="Equation" r:id="rId7" imgW="825142" imgH="406224" progId="Equation.DSMT4">
                  <p:embed/>
                  <p:pic>
                    <p:nvPicPr>
                      <p:cNvPr id="4199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770" y="1506662"/>
                        <a:ext cx="631554" cy="3109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830632"/>
              </p:ext>
            </p:extLst>
          </p:nvPr>
        </p:nvGraphicFramePr>
        <p:xfrm>
          <a:off x="1789988" y="1484221"/>
          <a:ext cx="612122" cy="310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99753" imgH="406224" progId="Equation.DSMT4">
                  <p:embed/>
                </p:oleObj>
              </mc:Choice>
              <mc:Fallback>
                <p:oleObj name="Equation" r:id="rId9" imgW="799753" imgH="406224" progId="Equation.DSMT4">
                  <p:embed/>
                  <p:pic>
                    <p:nvPicPr>
                      <p:cNvPr id="4199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988" y="1484221"/>
                        <a:ext cx="612122" cy="3109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663849"/>
              </p:ext>
            </p:extLst>
          </p:nvPr>
        </p:nvGraphicFramePr>
        <p:xfrm>
          <a:off x="2933531" y="1432508"/>
          <a:ext cx="113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29810" imgH="330057" progId="Equation.DSMT4">
                  <p:embed/>
                </p:oleObj>
              </mc:Choice>
              <mc:Fallback>
                <p:oleObj name="Equation" r:id="rId11" imgW="1129810" imgH="330057" progId="Equation.DSMT4">
                  <p:embed/>
                  <p:pic>
                    <p:nvPicPr>
                      <p:cNvPr id="4199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531" y="1432508"/>
                        <a:ext cx="1130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075001"/>
              </p:ext>
            </p:extLst>
          </p:nvPr>
        </p:nvGraphicFramePr>
        <p:xfrm>
          <a:off x="4138150" y="1415512"/>
          <a:ext cx="676961" cy="433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447" imgH="520474" progId="Equation.DSMT4">
                  <p:embed/>
                </p:oleObj>
              </mc:Choice>
              <mc:Fallback>
                <p:oleObj name="Equation" r:id="rId13" imgW="812447" imgH="520474" progId="Equation.DSMT4">
                  <p:embed/>
                  <p:pic>
                    <p:nvPicPr>
                      <p:cNvPr id="4199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150" y="1415512"/>
                        <a:ext cx="676961" cy="4336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50809"/>
              </p:ext>
            </p:extLst>
          </p:nvPr>
        </p:nvGraphicFramePr>
        <p:xfrm>
          <a:off x="301722" y="3546261"/>
          <a:ext cx="6223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87320" imgH="469800" progId="Equation.DSMT4">
                  <p:embed/>
                </p:oleObj>
              </mc:Choice>
              <mc:Fallback>
                <p:oleObj name="Equation" r:id="rId15" imgW="787320" imgH="469800" progId="Equation.DSMT4">
                  <p:embed/>
                  <p:pic>
                    <p:nvPicPr>
                      <p:cNvPr id="4199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22" y="3546261"/>
                        <a:ext cx="622300" cy="371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573673"/>
              </p:ext>
            </p:extLst>
          </p:nvPr>
        </p:nvGraphicFramePr>
        <p:xfrm>
          <a:off x="1095106" y="3555467"/>
          <a:ext cx="834111" cy="321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53643" imgH="406224" progId="Equation.DSMT4">
                  <p:embed/>
                </p:oleObj>
              </mc:Choice>
              <mc:Fallback>
                <p:oleObj name="Equation" r:id="rId17" imgW="1053643" imgH="406224" progId="Equation.DSMT4">
                  <p:embed/>
                  <p:pic>
                    <p:nvPicPr>
                      <p:cNvPr id="4199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106" y="3555467"/>
                        <a:ext cx="834111" cy="3215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327302"/>
              </p:ext>
            </p:extLst>
          </p:nvPr>
        </p:nvGraphicFramePr>
        <p:xfrm>
          <a:off x="2077206" y="3551905"/>
          <a:ext cx="924557" cy="321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67893" imgH="406224" progId="Equation.DSMT4">
                  <p:embed/>
                </p:oleObj>
              </mc:Choice>
              <mc:Fallback>
                <p:oleObj name="Equation" r:id="rId19" imgW="1167893" imgH="406224" progId="Equation.DSMT4">
                  <p:embed/>
                  <p:pic>
                    <p:nvPicPr>
                      <p:cNvPr id="4199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7206" y="3551905"/>
                        <a:ext cx="924557" cy="3215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420362"/>
              </p:ext>
            </p:extLst>
          </p:nvPr>
        </p:nvGraphicFramePr>
        <p:xfrm>
          <a:off x="3494310" y="2916546"/>
          <a:ext cx="935482" cy="27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29810" imgH="330057" progId="Equation.DSMT4">
                  <p:embed/>
                </p:oleObj>
              </mc:Choice>
              <mc:Fallback>
                <p:oleObj name="Equation" r:id="rId21" imgW="1129810" imgH="330057" progId="Equation.DSMT4">
                  <p:embed/>
                  <p:pic>
                    <p:nvPicPr>
                      <p:cNvPr id="4199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310" y="2916546"/>
                        <a:ext cx="935482" cy="2732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406177"/>
              </p:ext>
            </p:extLst>
          </p:nvPr>
        </p:nvGraphicFramePr>
        <p:xfrm>
          <a:off x="4486117" y="2887509"/>
          <a:ext cx="944184" cy="348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09088" imgH="520474" progId="Equation.DSMT4">
                  <p:embed/>
                </p:oleObj>
              </mc:Choice>
              <mc:Fallback>
                <p:oleObj name="Equation" r:id="rId23" imgW="1409088" imgH="520474" progId="Equation.DSMT4">
                  <p:embed/>
                  <p:pic>
                    <p:nvPicPr>
                      <p:cNvPr id="4199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117" y="2887509"/>
                        <a:ext cx="944184" cy="3487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874970"/>
              </p:ext>
            </p:extLst>
          </p:nvPr>
        </p:nvGraphicFramePr>
        <p:xfrm>
          <a:off x="3058454" y="996436"/>
          <a:ext cx="990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90170" imgH="330057" progId="Equation.DSMT4">
                  <p:embed/>
                </p:oleObj>
              </mc:Choice>
              <mc:Fallback>
                <p:oleObj name="Equation" r:id="rId25" imgW="990170" imgH="330057" progId="Equation.DSMT4">
                  <p:embed/>
                  <p:pic>
                    <p:nvPicPr>
                      <p:cNvPr id="4199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8454" y="996436"/>
                        <a:ext cx="990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2" name="Object 1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069128"/>
              </p:ext>
            </p:extLst>
          </p:nvPr>
        </p:nvGraphicFramePr>
        <p:xfrm>
          <a:off x="3591128" y="3385523"/>
          <a:ext cx="804232" cy="268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90170" imgH="330057" progId="Equation.DSMT4">
                  <p:embed/>
                </p:oleObj>
              </mc:Choice>
              <mc:Fallback>
                <p:oleObj name="Equation" r:id="rId27" imgW="990170" imgH="330057" progId="Equation.DSMT4">
                  <p:embed/>
                  <p:pic>
                    <p:nvPicPr>
                      <p:cNvPr id="42002" name="Object 1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1128" y="3385523"/>
                        <a:ext cx="804232" cy="2680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218560"/>
              </p:ext>
            </p:extLst>
          </p:nvPr>
        </p:nvGraphicFramePr>
        <p:xfrm>
          <a:off x="4070609" y="962777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74364" imgH="330057" progId="Equation.DSMT4">
                  <p:embed/>
                </p:oleObj>
              </mc:Choice>
              <mc:Fallback>
                <p:oleObj name="Equation" r:id="rId29" imgW="774364" imgH="330057" progId="Equation.DSMT4">
                  <p:embed/>
                  <p:pic>
                    <p:nvPicPr>
                      <p:cNvPr id="4200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609" y="962777"/>
                        <a:ext cx="774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141309"/>
              </p:ext>
            </p:extLst>
          </p:nvPr>
        </p:nvGraphicFramePr>
        <p:xfrm>
          <a:off x="4437593" y="3374298"/>
          <a:ext cx="780488" cy="256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02865" imgH="330057" progId="Equation.DSMT4">
                  <p:embed/>
                </p:oleObj>
              </mc:Choice>
              <mc:Fallback>
                <p:oleObj name="Equation" r:id="rId31" imgW="1002865" imgH="330057" progId="Equation.DSMT4">
                  <p:embed/>
                  <p:pic>
                    <p:nvPicPr>
                      <p:cNvPr id="4200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593" y="3374298"/>
                        <a:ext cx="780488" cy="2568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467902"/>
              </p:ext>
            </p:extLst>
          </p:nvPr>
        </p:nvGraphicFramePr>
        <p:xfrm>
          <a:off x="252413" y="2447925"/>
          <a:ext cx="305752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41320" imgH="749160" progId="Equation.DSMT4">
                  <p:embed/>
                </p:oleObj>
              </mc:Choice>
              <mc:Fallback>
                <p:oleObj name="Equation" r:id="rId33" imgW="2641320" imgH="74916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2447925"/>
                        <a:ext cx="3057525" cy="866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468420"/>
              </p:ext>
            </p:extLst>
          </p:nvPr>
        </p:nvGraphicFramePr>
        <p:xfrm>
          <a:off x="202226" y="6151408"/>
          <a:ext cx="764279" cy="26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952087" imgH="330057" progId="Equation.DSMT4">
                  <p:embed/>
                </p:oleObj>
              </mc:Choice>
              <mc:Fallback>
                <p:oleObj name="Equation" r:id="rId35" imgW="952087" imgH="330057" progId="Equation.DSMT4">
                  <p:embed/>
                  <p:pic>
                    <p:nvPicPr>
                      <p:cNvPr id="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26" y="6151408"/>
                        <a:ext cx="764279" cy="264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926799"/>
              </p:ext>
            </p:extLst>
          </p:nvPr>
        </p:nvGraphicFramePr>
        <p:xfrm>
          <a:off x="1152457" y="6153245"/>
          <a:ext cx="682755" cy="326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50531" imgH="406224" progId="Equation.DSMT4">
                  <p:embed/>
                </p:oleObj>
              </mc:Choice>
              <mc:Fallback>
                <p:oleObj name="Equation" r:id="rId37" imgW="850531" imgH="406224" progId="Equation.DSMT4">
                  <p:embed/>
                  <p:pic>
                    <p:nvPicPr>
                      <p:cNvPr id="2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457" y="6153245"/>
                        <a:ext cx="682755" cy="3260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680535"/>
              </p:ext>
            </p:extLst>
          </p:nvPr>
        </p:nvGraphicFramePr>
        <p:xfrm>
          <a:off x="2031134" y="6155226"/>
          <a:ext cx="641994" cy="326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799753" imgH="406224" progId="Equation.DSMT4">
                  <p:embed/>
                </p:oleObj>
              </mc:Choice>
              <mc:Fallback>
                <p:oleObj name="Equation" r:id="rId39" imgW="799753" imgH="406224" progId="Equation.DSMT4">
                  <p:embed/>
                  <p:pic>
                    <p:nvPicPr>
                      <p:cNvPr id="2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134" y="6155226"/>
                        <a:ext cx="641994" cy="3260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507902"/>
              </p:ext>
            </p:extLst>
          </p:nvPr>
        </p:nvGraphicFramePr>
        <p:xfrm>
          <a:off x="3092135" y="4927836"/>
          <a:ext cx="971072" cy="283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29810" imgH="330057" progId="Equation.DSMT4">
                  <p:embed/>
                </p:oleObj>
              </mc:Choice>
              <mc:Fallback>
                <p:oleObj name="Equation" r:id="rId41" imgW="1129810" imgH="330057" progId="Equation.DSMT4">
                  <p:embed/>
                  <p:pic>
                    <p:nvPicPr>
                      <p:cNvPr id="2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135" y="4927836"/>
                        <a:ext cx="971072" cy="2836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168337"/>
              </p:ext>
            </p:extLst>
          </p:nvPr>
        </p:nvGraphicFramePr>
        <p:xfrm>
          <a:off x="4094338" y="4899450"/>
          <a:ext cx="623517" cy="393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825500" imgH="520700" progId="Equation.DSMT4">
                  <p:embed/>
                </p:oleObj>
              </mc:Choice>
              <mc:Fallback>
                <p:oleObj name="Equation" r:id="rId43" imgW="825500" imgH="520700" progId="Equation.DSMT4">
                  <p:embed/>
                  <p:pic>
                    <p:nvPicPr>
                      <p:cNvPr id="2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8" y="4899450"/>
                        <a:ext cx="623517" cy="3932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045871"/>
              </p:ext>
            </p:extLst>
          </p:nvPr>
        </p:nvGraphicFramePr>
        <p:xfrm>
          <a:off x="3304182" y="5361306"/>
          <a:ext cx="769112" cy="256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990170" imgH="330057" progId="Equation.DSMT4">
                  <p:embed/>
                </p:oleObj>
              </mc:Choice>
              <mc:Fallback>
                <p:oleObj name="Equation" r:id="rId45" imgW="990170" imgH="330057" progId="Equation.DSMT4">
                  <p:embed/>
                  <p:pic>
                    <p:nvPicPr>
                      <p:cNvPr id="2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4182" y="5361306"/>
                        <a:ext cx="769112" cy="2563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707003"/>
              </p:ext>
            </p:extLst>
          </p:nvPr>
        </p:nvGraphicFramePr>
        <p:xfrm>
          <a:off x="4134492" y="5305602"/>
          <a:ext cx="800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799753" imgH="330057" progId="Equation.DSMT4">
                  <p:embed/>
                </p:oleObj>
              </mc:Choice>
              <mc:Fallback>
                <p:oleObj name="Equation" r:id="rId46" imgW="799753" imgH="330057" progId="Equation.DSMT4">
                  <p:embed/>
                  <p:pic>
                    <p:nvPicPr>
                      <p:cNvPr id="2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4492" y="5305602"/>
                        <a:ext cx="800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43068"/>
              </p:ext>
            </p:extLst>
          </p:nvPr>
        </p:nvGraphicFramePr>
        <p:xfrm>
          <a:off x="107504" y="4365104"/>
          <a:ext cx="25860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235200" imgH="508000" progId="Equation.DSMT4">
                  <p:embed/>
                </p:oleObj>
              </mc:Choice>
              <mc:Fallback>
                <p:oleObj name="Equation" r:id="rId48" imgW="2235200" imgH="508000" progId="Equation.DSMT4">
                  <p:embed/>
                  <p:pic>
                    <p:nvPicPr>
                      <p:cNvPr id="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4365104"/>
                        <a:ext cx="2586037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42101"/>
              </p:ext>
            </p:extLst>
          </p:nvPr>
        </p:nvGraphicFramePr>
        <p:xfrm>
          <a:off x="850024" y="4968297"/>
          <a:ext cx="1982934" cy="601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841500" imgH="558800" progId="Equation.DSMT4">
                  <p:embed/>
                </p:oleObj>
              </mc:Choice>
              <mc:Fallback>
                <p:oleObj name="Equation" r:id="rId50" imgW="1841500" imgH="558800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024" y="4968297"/>
                        <a:ext cx="1982934" cy="6013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076264"/>
              </p:ext>
            </p:extLst>
          </p:nvPr>
        </p:nvGraphicFramePr>
        <p:xfrm>
          <a:off x="865122" y="5493579"/>
          <a:ext cx="1967836" cy="550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816100" imgH="508000" progId="Equation.DSMT4">
                  <p:embed/>
                </p:oleObj>
              </mc:Choice>
              <mc:Fallback>
                <p:oleObj name="Equation" r:id="rId52" imgW="1816100" imgH="508000" progId="Equation.DSMT4">
                  <p:embed/>
                  <p:pic>
                    <p:nvPicPr>
                      <p:cNvPr id="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22" y="5493579"/>
                        <a:ext cx="1967836" cy="5503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4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30" name="Object 20">
            <a:extLst>
              <a:ext uri="{FF2B5EF4-FFF2-40B4-BE49-F238E27FC236}">
                <a16:creationId xmlns:a16="http://schemas.microsoft.com/office/drawing/2014/main" id="{DC6EEDB8-F8B1-4434-AEA7-F2F93C2D95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489433"/>
              </p:ext>
            </p:extLst>
          </p:nvPr>
        </p:nvGraphicFramePr>
        <p:xfrm>
          <a:off x="5329057" y="770301"/>
          <a:ext cx="1600570" cy="413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311200" imgH="596880" progId="Equation.DSMT4">
                  <p:embed/>
                </p:oleObj>
              </mc:Choice>
              <mc:Fallback>
                <p:oleObj name="Equation" r:id="rId55" imgW="2311200" imgH="596880" progId="Equation.DSMT4">
                  <p:embed/>
                  <p:pic>
                    <p:nvPicPr>
                      <p:cNvPr id="30" name="Object 20">
                        <a:extLst>
                          <a:ext uri="{FF2B5EF4-FFF2-40B4-BE49-F238E27FC236}">
                            <a16:creationId xmlns:a16="http://schemas.microsoft.com/office/drawing/2014/main" id="{DC6EEDB8-F8B1-4434-AEA7-F2F93C2D95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9057" y="770301"/>
                        <a:ext cx="1600570" cy="4133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0">
            <a:extLst>
              <a:ext uri="{FF2B5EF4-FFF2-40B4-BE49-F238E27FC236}">
                <a16:creationId xmlns:a16="http://schemas.microsoft.com/office/drawing/2014/main" id="{E728D0C4-4085-49FA-B07C-F6A6ECDA28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605142"/>
              </p:ext>
            </p:extLst>
          </p:nvPr>
        </p:nvGraphicFramePr>
        <p:xfrm>
          <a:off x="5340348" y="1264266"/>
          <a:ext cx="931863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346040" imgH="406080" progId="Equation.DSMT4">
                  <p:embed/>
                </p:oleObj>
              </mc:Choice>
              <mc:Fallback>
                <p:oleObj name="Equation" r:id="rId57" imgW="1346040" imgH="406080" progId="Equation.DSMT4">
                  <p:embed/>
                  <p:pic>
                    <p:nvPicPr>
                      <p:cNvPr id="31" name="Object 20">
                        <a:extLst>
                          <a:ext uri="{FF2B5EF4-FFF2-40B4-BE49-F238E27FC236}">
                            <a16:creationId xmlns:a16="http://schemas.microsoft.com/office/drawing/2014/main" id="{E728D0C4-4085-49FA-B07C-F6A6ECDA28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48" y="1264266"/>
                        <a:ext cx="931863" cy="2809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0">
            <a:extLst>
              <a:ext uri="{FF2B5EF4-FFF2-40B4-BE49-F238E27FC236}">
                <a16:creationId xmlns:a16="http://schemas.microsoft.com/office/drawing/2014/main" id="{FE35DDF4-9F7D-4CD5-BEFE-7D2D7B4178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03155"/>
              </p:ext>
            </p:extLst>
          </p:nvPr>
        </p:nvGraphicFramePr>
        <p:xfrm>
          <a:off x="6335471" y="1260852"/>
          <a:ext cx="457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660240" imgH="330120" progId="Equation.DSMT4">
                  <p:embed/>
                </p:oleObj>
              </mc:Choice>
              <mc:Fallback>
                <p:oleObj name="Equation" r:id="rId59" imgW="660240" imgH="330120" progId="Equation.DSMT4">
                  <p:embed/>
                  <p:pic>
                    <p:nvPicPr>
                      <p:cNvPr id="32" name="Object 20">
                        <a:extLst>
                          <a:ext uri="{FF2B5EF4-FFF2-40B4-BE49-F238E27FC236}">
                            <a16:creationId xmlns:a16="http://schemas.microsoft.com/office/drawing/2014/main" id="{FE35DDF4-9F7D-4CD5-BEFE-7D2D7B4178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5471" y="1260852"/>
                        <a:ext cx="457200" cy="228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DAE0F28-3DA6-494D-BD2E-F9EFB78331EF}"/>
              </a:ext>
            </a:extLst>
          </p:cNvPr>
          <p:cNvSpPr txBox="1"/>
          <p:nvPr/>
        </p:nvSpPr>
        <p:spPr>
          <a:xfrm>
            <a:off x="6956559" y="1142567"/>
            <a:ext cx="1446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Y-int: (0,13)</a:t>
            </a:r>
          </a:p>
        </p:txBody>
      </p:sp>
      <p:graphicFrame>
        <p:nvGraphicFramePr>
          <p:cNvPr id="34" name="Object 20">
            <a:extLst>
              <a:ext uri="{FF2B5EF4-FFF2-40B4-BE49-F238E27FC236}">
                <a16:creationId xmlns:a16="http://schemas.microsoft.com/office/drawing/2014/main" id="{37D7D081-1E22-4D4A-929E-126A2984BF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722152"/>
              </p:ext>
            </p:extLst>
          </p:nvPr>
        </p:nvGraphicFramePr>
        <p:xfrm>
          <a:off x="5312002" y="1652919"/>
          <a:ext cx="15827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2286000" imgH="596880" progId="Equation.DSMT4">
                  <p:embed/>
                </p:oleObj>
              </mc:Choice>
              <mc:Fallback>
                <p:oleObj name="Equation" r:id="rId61" imgW="2286000" imgH="596880" progId="Equation.DSMT4">
                  <p:embed/>
                  <p:pic>
                    <p:nvPicPr>
                      <p:cNvPr id="34" name="Object 20">
                        <a:extLst>
                          <a:ext uri="{FF2B5EF4-FFF2-40B4-BE49-F238E27FC236}">
                            <a16:creationId xmlns:a16="http://schemas.microsoft.com/office/drawing/2014/main" id="{37D7D081-1E22-4D4A-929E-126A2984BF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2002" y="1652919"/>
                        <a:ext cx="1582738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0">
            <a:extLst>
              <a:ext uri="{FF2B5EF4-FFF2-40B4-BE49-F238E27FC236}">
                <a16:creationId xmlns:a16="http://schemas.microsoft.com/office/drawing/2014/main" id="{97592E34-CFDB-4828-ABEB-ACAD2912E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176365"/>
              </p:ext>
            </p:extLst>
          </p:nvPr>
        </p:nvGraphicFramePr>
        <p:xfrm>
          <a:off x="5168806" y="1973918"/>
          <a:ext cx="13366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1930320" imgH="596880" progId="Equation.DSMT4">
                  <p:embed/>
                </p:oleObj>
              </mc:Choice>
              <mc:Fallback>
                <p:oleObj name="Equation" r:id="rId63" imgW="1930320" imgH="596880" progId="Equation.DSMT4">
                  <p:embed/>
                  <p:pic>
                    <p:nvPicPr>
                      <p:cNvPr id="35" name="Object 20">
                        <a:extLst>
                          <a:ext uri="{FF2B5EF4-FFF2-40B4-BE49-F238E27FC236}">
                            <a16:creationId xmlns:a16="http://schemas.microsoft.com/office/drawing/2014/main" id="{97592E34-CFDB-4828-ABEB-ACAD2912E7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806" y="1973918"/>
                        <a:ext cx="1336675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0">
            <a:extLst>
              <a:ext uri="{FF2B5EF4-FFF2-40B4-BE49-F238E27FC236}">
                <a16:creationId xmlns:a16="http://schemas.microsoft.com/office/drawing/2014/main" id="{1007CCCC-2215-482E-BD41-D11788929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658802"/>
              </p:ext>
            </p:extLst>
          </p:nvPr>
        </p:nvGraphicFramePr>
        <p:xfrm>
          <a:off x="4973720" y="2359079"/>
          <a:ext cx="124936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1803240" imgH="469800" progId="Equation.DSMT4">
                  <p:embed/>
                </p:oleObj>
              </mc:Choice>
              <mc:Fallback>
                <p:oleObj name="Equation" r:id="rId65" imgW="1803240" imgH="469800" progId="Equation.DSMT4">
                  <p:embed/>
                  <p:pic>
                    <p:nvPicPr>
                      <p:cNvPr id="36" name="Object 20">
                        <a:extLst>
                          <a:ext uri="{FF2B5EF4-FFF2-40B4-BE49-F238E27FC236}">
                            <a16:creationId xmlns:a16="http://schemas.microsoft.com/office/drawing/2014/main" id="{1007CCCC-2215-482E-BD41-D117889296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720" y="2359079"/>
                        <a:ext cx="1249362" cy="325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17AB59AE-AB29-4E64-862F-967A8B76C693}"/>
              </a:ext>
            </a:extLst>
          </p:cNvPr>
          <p:cNvSpPr txBox="1"/>
          <p:nvPr/>
        </p:nvSpPr>
        <p:spPr>
          <a:xfrm>
            <a:off x="6619583" y="2088775"/>
            <a:ext cx="1946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  X intercepts</a:t>
            </a:r>
          </a:p>
        </p:txBody>
      </p:sp>
      <p:graphicFrame>
        <p:nvGraphicFramePr>
          <p:cNvPr id="38" name="Object 20">
            <a:extLst>
              <a:ext uri="{FF2B5EF4-FFF2-40B4-BE49-F238E27FC236}">
                <a16:creationId xmlns:a16="http://schemas.microsoft.com/office/drawing/2014/main" id="{20736909-7BBB-475E-9CE3-C1ED4EC038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868756"/>
              </p:ext>
            </p:extLst>
          </p:nvPr>
        </p:nvGraphicFramePr>
        <p:xfrm>
          <a:off x="3327738" y="3763066"/>
          <a:ext cx="20478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2958840" imgH="596880" progId="Equation.DSMT4">
                  <p:embed/>
                </p:oleObj>
              </mc:Choice>
              <mc:Fallback>
                <p:oleObj name="Equation" r:id="rId67" imgW="2958840" imgH="596880" progId="Equation.DSMT4">
                  <p:embed/>
                  <p:pic>
                    <p:nvPicPr>
                      <p:cNvPr id="38" name="Object 20">
                        <a:extLst>
                          <a:ext uri="{FF2B5EF4-FFF2-40B4-BE49-F238E27FC236}">
                            <a16:creationId xmlns:a16="http://schemas.microsoft.com/office/drawing/2014/main" id="{20736909-7BBB-475E-9CE3-C1ED4EC038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738" y="3763066"/>
                        <a:ext cx="2047875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0">
            <a:extLst>
              <a:ext uri="{FF2B5EF4-FFF2-40B4-BE49-F238E27FC236}">
                <a16:creationId xmlns:a16="http://schemas.microsoft.com/office/drawing/2014/main" id="{F9BDA678-0241-4BC3-B65A-CBD52BA934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343325"/>
              </p:ext>
            </p:extLst>
          </p:nvPr>
        </p:nvGraphicFramePr>
        <p:xfrm>
          <a:off x="3323664" y="4227455"/>
          <a:ext cx="703262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1015920" imgH="406080" progId="Equation.DSMT4">
                  <p:embed/>
                </p:oleObj>
              </mc:Choice>
              <mc:Fallback>
                <p:oleObj name="Equation" r:id="rId69" imgW="1015920" imgH="406080" progId="Equation.DSMT4">
                  <p:embed/>
                  <p:pic>
                    <p:nvPicPr>
                      <p:cNvPr id="39" name="Object 20">
                        <a:extLst>
                          <a:ext uri="{FF2B5EF4-FFF2-40B4-BE49-F238E27FC236}">
                            <a16:creationId xmlns:a16="http://schemas.microsoft.com/office/drawing/2014/main" id="{F9BDA678-0241-4BC3-B65A-CBD52BA934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664" y="4227455"/>
                        <a:ext cx="703262" cy="280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AE86799-4A6B-478F-9498-6E7F5E9C9FB1}"/>
                  </a:ext>
                </a:extLst>
              </p:cNvPr>
              <p:cNvSpPr txBox="1"/>
              <p:nvPr/>
            </p:nvSpPr>
            <p:spPr>
              <a:xfrm>
                <a:off x="4221738" y="4169944"/>
                <a:ext cx="15096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Y-int: (0,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AE86799-4A6B-478F-9498-6E7F5E9C9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738" y="4169944"/>
                <a:ext cx="1509623" cy="369332"/>
              </a:xfrm>
              <a:prstGeom prst="rect">
                <a:avLst/>
              </a:prstGeom>
              <a:blipFill>
                <a:blip r:embed="rId71"/>
                <a:stretch>
                  <a:fillRect l="-3644" t="-8197" r="-2834" b="-2459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1" name="Object 20">
            <a:extLst>
              <a:ext uri="{FF2B5EF4-FFF2-40B4-BE49-F238E27FC236}">
                <a16:creationId xmlns:a16="http://schemas.microsoft.com/office/drawing/2014/main" id="{9A93F033-D8CE-48EE-B060-DF575BC582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326528"/>
              </p:ext>
            </p:extLst>
          </p:nvPr>
        </p:nvGraphicFramePr>
        <p:xfrm>
          <a:off x="6418207" y="2733256"/>
          <a:ext cx="20304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2933640" imgH="596880" progId="Equation.DSMT4">
                  <p:embed/>
                </p:oleObj>
              </mc:Choice>
              <mc:Fallback>
                <p:oleObj name="Equation" r:id="rId72" imgW="2933640" imgH="596880" progId="Equation.DSMT4">
                  <p:embed/>
                  <p:pic>
                    <p:nvPicPr>
                      <p:cNvPr id="41" name="Object 20">
                        <a:extLst>
                          <a:ext uri="{FF2B5EF4-FFF2-40B4-BE49-F238E27FC236}">
                            <a16:creationId xmlns:a16="http://schemas.microsoft.com/office/drawing/2014/main" id="{9A93F033-D8CE-48EE-B060-DF575BC582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207" y="2733256"/>
                        <a:ext cx="2030412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0">
            <a:extLst>
              <a:ext uri="{FF2B5EF4-FFF2-40B4-BE49-F238E27FC236}">
                <a16:creationId xmlns:a16="http://schemas.microsoft.com/office/drawing/2014/main" id="{4A2324DA-6F8F-4669-B2D9-356002DB93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12056"/>
              </p:ext>
            </p:extLst>
          </p:nvPr>
        </p:nvGraphicFramePr>
        <p:xfrm>
          <a:off x="6312541" y="3114982"/>
          <a:ext cx="16430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4" imgW="2374560" imgH="596880" progId="Equation.DSMT4">
                  <p:embed/>
                </p:oleObj>
              </mc:Choice>
              <mc:Fallback>
                <p:oleObj name="Equation" r:id="rId74" imgW="2374560" imgH="596880" progId="Equation.DSMT4">
                  <p:embed/>
                  <p:pic>
                    <p:nvPicPr>
                      <p:cNvPr id="42" name="Object 20">
                        <a:extLst>
                          <a:ext uri="{FF2B5EF4-FFF2-40B4-BE49-F238E27FC236}">
                            <a16:creationId xmlns:a16="http://schemas.microsoft.com/office/drawing/2014/main" id="{4A2324DA-6F8F-4669-B2D9-356002DB93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541" y="3114982"/>
                        <a:ext cx="1643063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0">
            <a:extLst>
              <a:ext uri="{FF2B5EF4-FFF2-40B4-BE49-F238E27FC236}">
                <a16:creationId xmlns:a16="http://schemas.microsoft.com/office/drawing/2014/main" id="{BC8A70DC-DAC8-47A1-833A-E9E3C65C6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901580"/>
              </p:ext>
            </p:extLst>
          </p:nvPr>
        </p:nvGraphicFramePr>
        <p:xfrm>
          <a:off x="6111538" y="3499999"/>
          <a:ext cx="1404937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6" imgW="2031840" imgH="469800" progId="Equation.DSMT4">
                  <p:embed/>
                </p:oleObj>
              </mc:Choice>
              <mc:Fallback>
                <p:oleObj name="Equation" r:id="rId76" imgW="2031840" imgH="469800" progId="Equation.DSMT4">
                  <p:embed/>
                  <p:pic>
                    <p:nvPicPr>
                      <p:cNvPr id="43" name="Object 20">
                        <a:extLst>
                          <a:ext uri="{FF2B5EF4-FFF2-40B4-BE49-F238E27FC236}">
                            <a16:creationId xmlns:a16="http://schemas.microsoft.com/office/drawing/2014/main" id="{BC8A70DC-DAC8-47A1-833A-E9E3C65C6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538" y="3499999"/>
                        <a:ext cx="1404937" cy="325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0">
            <a:extLst>
              <a:ext uri="{FF2B5EF4-FFF2-40B4-BE49-F238E27FC236}">
                <a16:creationId xmlns:a16="http://schemas.microsoft.com/office/drawing/2014/main" id="{E77D3EED-84DC-4595-90D5-5C17C238E2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46258"/>
              </p:ext>
            </p:extLst>
          </p:nvPr>
        </p:nvGraphicFramePr>
        <p:xfrm>
          <a:off x="5758460" y="3829342"/>
          <a:ext cx="139541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8" imgW="2019240" imgH="469800" progId="Equation.DSMT4">
                  <p:embed/>
                </p:oleObj>
              </mc:Choice>
              <mc:Fallback>
                <p:oleObj name="Equation" r:id="rId78" imgW="2019240" imgH="469800" progId="Equation.DSMT4">
                  <p:embed/>
                  <p:pic>
                    <p:nvPicPr>
                      <p:cNvPr id="44" name="Object 20">
                        <a:extLst>
                          <a:ext uri="{FF2B5EF4-FFF2-40B4-BE49-F238E27FC236}">
                            <a16:creationId xmlns:a16="http://schemas.microsoft.com/office/drawing/2014/main" id="{E77D3EED-84DC-4595-90D5-5C17C238E2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8460" y="3829342"/>
                        <a:ext cx="1395413" cy="325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23E87C3E-34BC-4510-A62B-096BCBE2100E}"/>
              </a:ext>
            </a:extLst>
          </p:cNvPr>
          <p:cNvSpPr txBox="1"/>
          <p:nvPr/>
        </p:nvSpPr>
        <p:spPr>
          <a:xfrm>
            <a:off x="7274237" y="4008267"/>
            <a:ext cx="1538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X-intercepts</a:t>
            </a:r>
          </a:p>
        </p:txBody>
      </p:sp>
      <p:graphicFrame>
        <p:nvGraphicFramePr>
          <p:cNvPr id="46" name="Object 20">
            <a:extLst>
              <a:ext uri="{FF2B5EF4-FFF2-40B4-BE49-F238E27FC236}">
                <a16:creationId xmlns:a16="http://schemas.microsoft.com/office/drawing/2014/main" id="{4E4D016C-9802-4777-8FC9-3704C33375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126130"/>
              </p:ext>
            </p:extLst>
          </p:nvPr>
        </p:nvGraphicFramePr>
        <p:xfrm>
          <a:off x="6165188" y="4318273"/>
          <a:ext cx="2684229" cy="419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0" imgW="4483080" imgH="698400" progId="Equation.DSMT4">
                  <p:embed/>
                </p:oleObj>
              </mc:Choice>
              <mc:Fallback>
                <p:oleObj name="Equation" r:id="rId80" imgW="4483080" imgH="698400" progId="Equation.DSMT4">
                  <p:embed/>
                  <p:pic>
                    <p:nvPicPr>
                      <p:cNvPr id="46" name="Object 20">
                        <a:extLst>
                          <a:ext uri="{FF2B5EF4-FFF2-40B4-BE49-F238E27FC236}">
                            <a16:creationId xmlns:a16="http://schemas.microsoft.com/office/drawing/2014/main" id="{4E4D016C-9802-4777-8FC9-3704C33375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188" y="4318273"/>
                        <a:ext cx="2684229" cy="4196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0">
            <a:extLst>
              <a:ext uri="{FF2B5EF4-FFF2-40B4-BE49-F238E27FC236}">
                <a16:creationId xmlns:a16="http://schemas.microsoft.com/office/drawing/2014/main" id="{51EF19C3-4F89-46AE-90B4-2529C6AD5C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978955"/>
              </p:ext>
            </p:extLst>
          </p:nvPr>
        </p:nvGraphicFramePr>
        <p:xfrm>
          <a:off x="3352148" y="5823466"/>
          <a:ext cx="14843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2" imgW="2145960" imgH="596880" progId="Equation.DSMT4">
                  <p:embed/>
                </p:oleObj>
              </mc:Choice>
              <mc:Fallback>
                <p:oleObj name="Equation" r:id="rId82" imgW="2145960" imgH="596880" progId="Equation.DSMT4">
                  <p:embed/>
                  <p:pic>
                    <p:nvPicPr>
                      <p:cNvPr id="47" name="Object 20">
                        <a:extLst>
                          <a:ext uri="{FF2B5EF4-FFF2-40B4-BE49-F238E27FC236}">
                            <a16:creationId xmlns:a16="http://schemas.microsoft.com/office/drawing/2014/main" id="{51EF19C3-4F89-46AE-90B4-2529C6AD5C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148" y="5823466"/>
                        <a:ext cx="1484312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0">
            <a:extLst>
              <a:ext uri="{FF2B5EF4-FFF2-40B4-BE49-F238E27FC236}">
                <a16:creationId xmlns:a16="http://schemas.microsoft.com/office/drawing/2014/main" id="{5115E24F-2CC1-410E-ABC9-3ACC96D1D9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666842"/>
              </p:ext>
            </p:extLst>
          </p:nvPr>
        </p:nvGraphicFramePr>
        <p:xfrm>
          <a:off x="3311574" y="6294340"/>
          <a:ext cx="693737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4" imgW="1002960" imgH="406080" progId="Equation.DSMT4">
                  <p:embed/>
                </p:oleObj>
              </mc:Choice>
              <mc:Fallback>
                <p:oleObj name="Equation" r:id="rId84" imgW="1002960" imgH="406080" progId="Equation.DSMT4">
                  <p:embed/>
                  <p:pic>
                    <p:nvPicPr>
                      <p:cNvPr id="48" name="Object 20">
                        <a:extLst>
                          <a:ext uri="{FF2B5EF4-FFF2-40B4-BE49-F238E27FC236}">
                            <a16:creationId xmlns:a16="http://schemas.microsoft.com/office/drawing/2014/main" id="{5115E24F-2CC1-410E-ABC9-3ACC96D1D9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574" y="6294340"/>
                        <a:ext cx="693737" cy="2809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D27A809-0487-44BF-9F2C-757015D0D77A}"/>
                  </a:ext>
                </a:extLst>
              </p:cNvPr>
              <p:cNvSpPr txBox="1"/>
              <p:nvPr/>
            </p:nvSpPr>
            <p:spPr>
              <a:xfrm>
                <a:off x="4149746" y="6240901"/>
                <a:ext cx="15096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Y-int: (0,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48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D27A809-0487-44BF-9F2C-757015D0D7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9746" y="6240901"/>
                <a:ext cx="1509623" cy="369332"/>
              </a:xfrm>
              <a:prstGeom prst="rect">
                <a:avLst/>
              </a:prstGeom>
              <a:blipFill>
                <a:blip r:embed="rId86"/>
                <a:stretch>
                  <a:fillRect l="-3644" t="-10000" b="-2666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6180F0A8-AFA3-4ADA-B137-EB55E08BF00E}"/>
              </a:ext>
            </a:extLst>
          </p:cNvPr>
          <p:cNvSpPr txBox="1"/>
          <p:nvPr/>
        </p:nvSpPr>
        <p:spPr>
          <a:xfrm>
            <a:off x="5693205" y="4929212"/>
            <a:ext cx="1538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X-intercepts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9902FD6-0516-4C23-89FE-65BB69970923}"/>
              </a:ext>
            </a:extLst>
          </p:cNvPr>
          <p:cNvSpPr txBox="1"/>
          <p:nvPr/>
        </p:nvSpPr>
        <p:spPr>
          <a:xfrm>
            <a:off x="5694141" y="5406982"/>
            <a:ext cx="302912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the vertex is on the x-axis, the x-intercept will be the same as the vertex</a:t>
            </a:r>
          </a:p>
        </p:txBody>
      </p:sp>
      <p:graphicFrame>
        <p:nvGraphicFramePr>
          <p:cNvPr id="53" name="Object 14">
            <a:extLst>
              <a:ext uri="{FF2B5EF4-FFF2-40B4-BE49-F238E27FC236}">
                <a16:creationId xmlns:a16="http://schemas.microsoft.com/office/drawing/2014/main" id="{2F7A724D-0030-4337-817A-6A9A1848A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438893"/>
              </p:ext>
            </p:extLst>
          </p:nvPr>
        </p:nvGraphicFramePr>
        <p:xfrm>
          <a:off x="7180672" y="4862738"/>
          <a:ext cx="825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825500" imgH="520700" progId="Equation.DSMT4">
                  <p:embed/>
                </p:oleObj>
              </mc:Choice>
              <mc:Fallback>
                <p:oleObj name="Equation" r:id="rId43" imgW="825500" imgH="520700" progId="Equation.DSMT4">
                  <p:embed/>
                  <p:pic>
                    <p:nvPicPr>
                      <p:cNvPr id="53" name="Object 14">
                        <a:extLst>
                          <a:ext uri="{FF2B5EF4-FFF2-40B4-BE49-F238E27FC236}">
                            <a16:creationId xmlns:a16="http://schemas.microsoft.com/office/drawing/2014/main" id="{2F7A724D-0030-4337-817A-6A9A1848A8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0672" y="4862738"/>
                        <a:ext cx="8255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343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/>
      <p:bldP spid="40" grpId="0"/>
      <p:bldP spid="45" grpId="0"/>
      <p:bldP spid="49" grpId="0"/>
      <p:bldP spid="50" grpId="0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97" name="Picture 2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10" y="1498991"/>
            <a:ext cx="4918079" cy="5096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05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22415" y="222963"/>
            <a:ext cx="7158037" cy="628376"/>
          </a:xfrm>
        </p:spPr>
        <p:txBody>
          <a:bodyPr>
            <a:normAutofit fontScale="90000"/>
          </a:bodyPr>
          <a:lstStyle/>
          <a:p>
            <a:r>
              <a:rPr lang="en-CA" dirty="0"/>
              <a:t>Graph parabola, label the vertex, AOS, intercepts, domain and range: </a:t>
            </a:r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72376"/>
              </p:ext>
            </p:extLst>
          </p:nvPr>
        </p:nvGraphicFramePr>
        <p:xfrm>
          <a:off x="5706278" y="431705"/>
          <a:ext cx="2275474" cy="598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400" imgH="508000" progId="Equation.DSMT4">
                  <p:embed/>
                </p:oleObj>
              </mc:Choice>
              <mc:Fallback>
                <p:oleObj name="Equation" r:id="rId4" imgW="1930400" imgH="508000" progId="Equation.DSMT4">
                  <p:embed/>
                  <p:pic>
                    <p:nvPicPr>
                      <p:cNvPr id="450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278" y="431705"/>
                        <a:ext cx="2275474" cy="5988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215" name="Object 1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3899"/>
              </p:ext>
            </p:extLst>
          </p:nvPr>
        </p:nvGraphicFramePr>
        <p:xfrm>
          <a:off x="5422419" y="999067"/>
          <a:ext cx="689955" cy="330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291960" progId="Equation.DSMT4">
                  <p:embed/>
                </p:oleObj>
              </mc:Choice>
              <mc:Fallback>
                <p:oleObj name="Equation" r:id="rId6" imgW="609480" imgH="291960" progId="Equation.DSMT4">
                  <p:embed/>
                  <p:pic>
                    <p:nvPicPr>
                      <p:cNvPr id="45215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419" y="999067"/>
                        <a:ext cx="689955" cy="3304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222" name="Object 1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242896"/>
              </p:ext>
            </p:extLst>
          </p:nvPr>
        </p:nvGraphicFramePr>
        <p:xfrm>
          <a:off x="6315887" y="967257"/>
          <a:ext cx="817162" cy="409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355320" progId="Equation.DSMT4">
                  <p:embed/>
                </p:oleObj>
              </mc:Choice>
              <mc:Fallback>
                <p:oleObj name="Equation" r:id="rId8" imgW="698400" imgH="355320" progId="Equation.DSMT4">
                  <p:embed/>
                  <p:pic>
                    <p:nvPicPr>
                      <p:cNvPr id="45222" name="Object 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887" y="967257"/>
                        <a:ext cx="817162" cy="4092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1" name="Group 190"/>
          <p:cNvGrpSpPr/>
          <p:nvPr/>
        </p:nvGrpSpPr>
        <p:grpSpPr>
          <a:xfrm>
            <a:off x="2620369" y="1501256"/>
            <a:ext cx="2374711" cy="4033034"/>
            <a:chOff x="3100388" y="1106488"/>
            <a:chExt cx="3327400" cy="3743325"/>
          </a:xfrm>
        </p:grpSpPr>
        <p:sp>
          <p:nvSpPr>
            <p:cNvPr id="192" name="Freeform 46"/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3" name="Freeform 45"/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0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25" name="Object 166">
            <a:extLst>
              <a:ext uri="{FF2B5EF4-FFF2-40B4-BE49-F238E27FC236}">
                <a16:creationId xmlns:a16="http://schemas.microsoft.com/office/drawing/2014/main" id="{BC2C9C92-94C0-4067-B979-D2EFF36F35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181204"/>
              </p:ext>
            </p:extLst>
          </p:nvPr>
        </p:nvGraphicFramePr>
        <p:xfrm>
          <a:off x="7266900" y="970921"/>
          <a:ext cx="996910" cy="409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50680" imgH="355320" progId="Equation.DSMT4">
                  <p:embed/>
                </p:oleObj>
              </mc:Choice>
              <mc:Fallback>
                <p:oleObj name="Equation" r:id="rId11" imgW="850680" imgH="355320" progId="Equation.DSMT4">
                  <p:embed/>
                  <p:pic>
                    <p:nvPicPr>
                      <p:cNvPr id="25" name="Object 166">
                        <a:extLst>
                          <a:ext uri="{FF2B5EF4-FFF2-40B4-BE49-F238E27FC236}">
                            <a16:creationId xmlns:a16="http://schemas.microsoft.com/office/drawing/2014/main" id="{BC2C9C92-94C0-4067-B979-D2EFF36F35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6900" y="970921"/>
                        <a:ext cx="996910" cy="4092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43">
            <a:extLst>
              <a:ext uri="{FF2B5EF4-FFF2-40B4-BE49-F238E27FC236}">
                <a16:creationId xmlns:a16="http://schemas.microsoft.com/office/drawing/2014/main" id="{DAF26360-882E-414B-A9DD-9789C1C681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290781"/>
              </p:ext>
            </p:extLst>
          </p:nvPr>
        </p:nvGraphicFramePr>
        <p:xfrm>
          <a:off x="5369645" y="1783255"/>
          <a:ext cx="974800" cy="285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52087" imgH="279279" progId="Equation.DSMT4">
                  <p:embed/>
                </p:oleObj>
              </mc:Choice>
              <mc:Fallback>
                <p:oleObj name="Equation" r:id="rId13" imgW="952087" imgH="279279" progId="Equation.DSMT4">
                  <p:embed/>
                  <p:pic>
                    <p:nvPicPr>
                      <p:cNvPr id="26" name="Object 343">
                        <a:extLst>
                          <a:ext uri="{FF2B5EF4-FFF2-40B4-BE49-F238E27FC236}">
                            <a16:creationId xmlns:a16="http://schemas.microsoft.com/office/drawing/2014/main" id="{DAF26360-882E-414B-A9DD-9789C1C681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9645" y="1783255"/>
                        <a:ext cx="974800" cy="2859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46">
            <a:extLst>
              <a:ext uri="{FF2B5EF4-FFF2-40B4-BE49-F238E27FC236}">
                <a16:creationId xmlns:a16="http://schemas.microsoft.com/office/drawing/2014/main" id="{07654C21-961F-44A6-ABAB-A8D419C35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610682"/>
              </p:ext>
            </p:extLst>
          </p:nvPr>
        </p:nvGraphicFramePr>
        <p:xfrm>
          <a:off x="5262053" y="2307516"/>
          <a:ext cx="1057209" cy="32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39392" imgH="291973" progId="Equation.DSMT4">
                  <p:embed/>
                </p:oleObj>
              </mc:Choice>
              <mc:Fallback>
                <p:oleObj name="Equation" r:id="rId15" imgW="939392" imgH="291973" progId="Equation.DSMT4">
                  <p:embed/>
                  <p:pic>
                    <p:nvPicPr>
                      <p:cNvPr id="28" name="Object 346">
                        <a:extLst>
                          <a:ext uri="{FF2B5EF4-FFF2-40B4-BE49-F238E27FC236}">
                            <a16:creationId xmlns:a16="http://schemas.microsoft.com/office/drawing/2014/main" id="{07654C21-961F-44A6-ABAB-A8D419C353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2053" y="2307516"/>
                        <a:ext cx="1057209" cy="3290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48">
            <a:extLst>
              <a:ext uri="{FF2B5EF4-FFF2-40B4-BE49-F238E27FC236}">
                <a16:creationId xmlns:a16="http://schemas.microsoft.com/office/drawing/2014/main" id="{87FE4168-E48B-450C-BFBF-A2D576FC20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181449"/>
              </p:ext>
            </p:extLst>
          </p:nvPr>
        </p:nvGraphicFramePr>
        <p:xfrm>
          <a:off x="6330570" y="2209646"/>
          <a:ext cx="995348" cy="448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700" imgH="292100" progId="Equation.DSMT4">
                  <p:embed/>
                </p:oleObj>
              </mc:Choice>
              <mc:Fallback>
                <p:oleObj name="Equation" r:id="rId17" imgW="647700" imgH="292100" progId="Equation.DSMT4">
                  <p:embed/>
                  <p:pic>
                    <p:nvPicPr>
                      <p:cNvPr id="29" name="Object 348">
                        <a:extLst>
                          <a:ext uri="{FF2B5EF4-FFF2-40B4-BE49-F238E27FC236}">
                            <a16:creationId xmlns:a16="http://schemas.microsoft.com/office/drawing/2014/main" id="{87FE4168-E48B-450C-BFBF-A2D576FC20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0570" y="2209646"/>
                        <a:ext cx="995348" cy="4483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Oval 49">
            <a:extLst>
              <a:ext uri="{FF2B5EF4-FFF2-40B4-BE49-F238E27FC236}">
                <a16:creationId xmlns:a16="http://schemas.microsoft.com/office/drawing/2014/main" id="{B131C19C-0FF0-4BE1-A725-97F645E0A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9433" y="5450534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31" name="Object 344">
            <a:extLst>
              <a:ext uri="{FF2B5EF4-FFF2-40B4-BE49-F238E27FC236}">
                <a16:creationId xmlns:a16="http://schemas.microsoft.com/office/drawing/2014/main" id="{3F77004A-ECDB-4232-9BE6-E6D1A5264C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550719"/>
              </p:ext>
            </p:extLst>
          </p:nvPr>
        </p:nvGraphicFramePr>
        <p:xfrm>
          <a:off x="6376152" y="1754315"/>
          <a:ext cx="860510" cy="442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63280" imgH="444240" progId="Equation.DSMT4">
                  <p:embed/>
                </p:oleObj>
              </mc:Choice>
              <mc:Fallback>
                <p:oleObj name="Equation" r:id="rId19" imgW="863280" imgH="444240" progId="Equation.DSMT4">
                  <p:embed/>
                  <p:pic>
                    <p:nvPicPr>
                      <p:cNvPr id="31" name="Object 344">
                        <a:extLst>
                          <a:ext uri="{FF2B5EF4-FFF2-40B4-BE49-F238E27FC236}">
                            <a16:creationId xmlns:a16="http://schemas.microsoft.com/office/drawing/2014/main" id="{3F77004A-ECDB-4232-9BE6-E6D1A5264C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6152" y="1754315"/>
                        <a:ext cx="860510" cy="4429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44">
            <a:extLst>
              <a:ext uri="{FF2B5EF4-FFF2-40B4-BE49-F238E27FC236}">
                <a16:creationId xmlns:a16="http://schemas.microsoft.com/office/drawing/2014/main" id="{9744325B-5EE6-4A2A-9BFD-E86C61B412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28975"/>
              </p:ext>
            </p:extLst>
          </p:nvPr>
        </p:nvGraphicFramePr>
        <p:xfrm>
          <a:off x="3847773" y="5537201"/>
          <a:ext cx="891141" cy="458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63280" imgH="444240" progId="Equation.DSMT4">
                  <p:embed/>
                </p:oleObj>
              </mc:Choice>
              <mc:Fallback>
                <p:oleObj name="Equation" r:id="rId19" imgW="863280" imgH="444240" progId="Equation.DSMT4">
                  <p:embed/>
                  <p:pic>
                    <p:nvPicPr>
                      <p:cNvPr id="32" name="Object 344">
                        <a:extLst>
                          <a:ext uri="{FF2B5EF4-FFF2-40B4-BE49-F238E27FC236}">
                            <a16:creationId xmlns:a16="http://schemas.microsoft.com/office/drawing/2014/main" id="{9744325B-5EE6-4A2A-9BFD-E86C61B412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7773" y="5537201"/>
                        <a:ext cx="891141" cy="4586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Line 14">
            <a:extLst>
              <a:ext uri="{FF2B5EF4-FFF2-40B4-BE49-F238E27FC236}">
                <a16:creationId xmlns:a16="http://schemas.microsoft.com/office/drawing/2014/main" id="{D4922292-C1D9-4616-BB0B-F7129816E5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8254" y="1409726"/>
            <a:ext cx="15875" cy="5021288"/>
          </a:xfrm>
          <a:prstGeom prst="line">
            <a:avLst/>
          </a:prstGeom>
          <a:noFill/>
          <a:ln w="2921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34" name="Object 348">
            <a:extLst>
              <a:ext uri="{FF2B5EF4-FFF2-40B4-BE49-F238E27FC236}">
                <a16:creationId xmlns:a16="http://schemas.microsoft.com/office/drawing/2014/main" id="{A623C574-F32A-4073-9E1A-CF859CBBD6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05019"/>
              </p:ext>
            </p:extLst>
          </p:nvPr>
        </p:nvGraphicFramePr>
        <p:xfrm>
          <a:off x="3332231" y="1026015"/>
          <a:ext cx="902454" cy="406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700" imgH="292100" progId="Equation.DSMT4">
                  <p:embed/>
                </p:oleObj>
              </mc:Choice>
              <mc:Fallback>
                <p:oleObj name="Equation" r:id="rId17" imgW="647700" imgH="292100" progId="Equation.DSMT4">
                  <p:embed/>
                  <p:pic>
                    <p:nvPicPr>
                      <p:cNvPr id="34" name="Object 348">
                        <a:extLst>
                          <a:ext uri="{FF2B5EF4-FFF2-40B4-BE49-F238E27FC236}">
                            <a16:creationId xmlns:a16="http://schemas.microsoft.com/office/drawing/2014/main" id="{A623C574-F32A-4073-9E1A-CF859CBBD6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231" y="1026015"/>
                        <a:ext cx="902454" cy="4065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5">
            <a:extLst>
              <a:ext uri="{FF2B5EF4-FFF2-40B4-BE49-F238E27FC236}">
                <a16:creationId xmlns:a16="http://schemas.microsoft.com/office/drawing/2014/main" id="{F65BCDFB-4248-4C32-ACD2-3A9C0D4797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256972"/>
              </p:ext>
            </p:extLst>
          </p:nvPr>
        </p:nvGraphicFramePr>
        <p:xfrm>
          <a:off x="5372101" y="2790825"/>
          <a:ext cx="1901012" cy="496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42920" imgH="507960" progId="Equation.DSMT4">
                  <p:embed/>
                </p:oleObj>
              </mc:Choice>
              <mc:Fallback>
                <p:oleObj name="Equation" r:id="rId21" imgW="1942920" imgH="507960" progId="Equation.DSMT4">
                  <p:embed/>
                  <p:pic>
                    <p:nvPicPr>
                      <p:cNvPr id="35" name="Object 5">
                        <a:extLst>
                          <a:ext uri="{FF2B5EF4-FFF2-40B4-BE49-F238E27FC236}">
                            <a16:creationId xmlns:a16="http://schemas.microsoft.com/office/drawing/2014/main" id="{F65BCDFB-4248-4C32-ACD2-3A9C0D4797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1" y="2790825"/>
                        <a:ext cx="1901012" cy="4966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5">
            <a:extLst>
              <a:ext uri="{FF2B5EF4-FFF2-40B4-BE49-F238E27FC236}">
                <a16:creationId xmlns:a16="http://schemas.microsoft.com/office/drawing/2014/main" id="{C20ACD9A-CBBD-4662-B723-04557F0868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65377"/>
              </p:ext>
            </p:extLst>
          </p:nvPr>
        </p:nvGraphicFramePr>
        <p:xfrm>
          <a:off x="5348061" y="3308124"/>
          <a:ext cx="1106488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30040" imgH="355320" progId="Equation.DSMT4">
                  <p:embed/>
                </p:oleObj>
              </mc:Choice>
              <mc:Fallback>
                <p:oleObj name="Equation" r:id="rId23" imgW="1130040" imgH="355320" progId="Equation.DSMT4">
                  <p:embed/>
                  <p:pic>
                    <p:nvPicPr>
                      <p:cNvPr id="36" name="Object 5">
                        <a:extLst>
                          <a:ext uri="{FF2B5EF4-FFF2-40B4-BE49-F238E27FC236}">
                            <a16:creationId xmlns:a16="http://schemas.microsoft.com/office/drawing/2014/main" id="{C20ACD9A-CBBD-4662-B723-04557F086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061" y="3308124"/>
                        <a:ext cx="1106488" cy="347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5">
            <a:extLst>
              <a:ext uri="{FF2B5EF4-FFF2-40B4-BE49-F238E27FC236}">
                <a16:creationId xmlns:a16="http://schemas.microsoft.com/office/drawing/2014/main" id="{689D941D-728C-421F-9D94-4B7EDD6396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752451"/>
              </p:ext>
            </p:extLst>
          </p:nvPr>
        </p:nvGraphicFramePr>
        <p:xfrm>
          <a:off x="6493102" y="3310845"/>
          <a:ext cx="423862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31640" imgH="279360" progId="Equation.DSMT4">
                  <p:embed/>
                </p:oleObj>
              </mc:Choice>
              <mc:Fallback>
                <p:oleObj name="Equation" r:id="rId25" imgW="431640" imgH="279360" progId="Equation.DSMT4">
                  <p:embed/>
                  <p:pic>
                    <p:nvPicPr>
                      <p:cNvPr id="37" name="Object 5">
                        <a:extLst>
                          <a:ext uri="{FF2B5EF4-FFF2-40B4-BE49-F238E27FC236}">
                            <a16:creationId xmlns:a16="http://schemas.microsoft.com/office/drawing/2014/main" id="{689D941D-728C-421F-9D94-4B7EDD639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3102" y="3310845"/>
                        <a:ext cx="423862" cy="273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4A7C17E9-5C69-4AF6-A6FF-D57E5C0BE3CA}"/>
              </a:ext>
            </a:extLst>
          </p:cNvPr>
          <p:cNvSpPr txBox="1"/>
          <p:nvPr/>
        </p:nvSpPr>
        <p:spPr>
          <a:xfrm>
            <a:off x="7097963" y="3300610"/>
            <a:ext cx="1529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Y-int: (0,5)</a:t>
            </a:r>
          </a:p>
        </p:txBody>
      </p:sp>
      <p:sp>
        <p:nvSpPr>
          <p:cNvPr id="39" name="Oval 49">
            <a:extLst>
              <a:ext uri="{FF2B5EF4-FFF2-40B4-BE49-F238E27FC236}">
                <a16:creationId xmlns:a16="http://schemas.microsoft.com/office/drawing/2014/main" id="{B0564A21-6437-4CBC-9366-6E8C06E08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690" y="2446077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40" name="Object 344">
            <a:extLst>
              <a:ext uri="{FF2B5EF4-FFF2-40B4-BE49-F238E27FC236}">
                <a16:creationId xmlns:a16="http://schemas.microsoft.com/office/drawing/2014/main" id="{6D9F30C9-58DA-4504-99BA-02F78339E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229253"/>
              </p:ext>
            </p:extLst>
          </p:nvPr>
        </p:nvGraphicFramePr>
        <p:xfrm>
          <a:off x="1980066" y="2278970"/>
          <a:ext cx="7080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85800" imgH="444240" progId="Equation.DSMT4">
                  <p:embed/>
                </p:oleObj>
              </mc:Choice>
              <mc:Fallback>
                <p:oleObj name="Equation" r:id="rId27" imgW="685800" imgH="444240" progId="Equation.DSMT4">
                  <p:embed/>
                  <p:pic>
                    <p:nvPicPr>
                      <p:cNvPr id="40" name="Object 344">
                        <a:extLst>
                          <a:ext uri="{FF2B5EF4-FFF2-40B4-BE49-F238E27FC236}">
                            <a16:creationId xmlns:a16="http://schemas.microsoft.com/office/drawing/2014/main" id="{6D9F30C9-58DA-4504-99BA-02F78339E3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066" y="2278970"/>
                        <a:ext cx="708025" cy="458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5">
            <a:extLst>
              <a:ext uri="{FF2B5EF4-FFF2-40B4-BE49-F238E27FC236}">
                <a16:creationId xmlns:a16="http://schemas.microsoft.com/office/drawing/2014/main" id="{1A351536-B7F8-4ECC-9E50-927D571BCE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353397"/>
              </p:ext>
            </p:extLst>
          </p:nvPr>
        </p:nvGraphicFramePr>
        <p:xfrm>
          <a:off x="5375275" y="3843792"/>
          <a:ext cx="18780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917360" imgH="507960" progId="Equation.DSMT4">
                  <p:embed/>
                </p:oleObj>
              </mc:Choice>
              <mc:Fallback>
                <p:oleObj name="Equation" r:id="rId29" imgW="1917360" imgH="507960" progId="Equation.DSMT4">
                  <p:embed/>
                  <p:pic>
                    <p:nvPicPr>
                      <p:cNvPr id="41" name="Object 5">
                        <a:extLst>
                          <a:ext uri="{FF2B5EF4-FFF2-40B4-BE49-F238E27FC236}">
                            <a16:creationId xmlns:a16="http://schemas.microsoft.com/office/drawing/2014/main" id="{1A351536-B7F8-4ECC-9E50-927D571BCE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3843792"/>
                        <a:ext cx="1878013" cy="495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5">
            <a:extLst>
              <a:ext uri="{FF2B5EF4-FFF2-40B4-BE49-F238E27FC236}">
                <a16:creationId xmlns:a16="http://schemas.microsoft.com/office/drawing/2014/main" id="{2737C487-30E0-4E50-B4C4-2EFA27D29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074532"/>
              </p:ext>
            </p:extLst>
          </p:nvPr>
        </p:nvGraphicFramePr>
        <p:xfrm>
          <a:off x="5354638" y="4338638"/>
          <a:ext cx="14176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447560" imgH="507960" progId="Equation.DSMT4">
                  <p:embed/>
                </p:oleObj>
              </mc:Choice>
              <mc:Fallback>
                <p:oleObj name="Equation" r:id="rId31" imgW="1447560" imgH="507960" progId="Equation.DSMT4">
                  <p:embed/>
                  <p:pic>
                    <p:nvPicPr>
                      <p:cNvPr id="42" name="Object 5">
                        <a:extLst>
                          <a:ext uri="{FF2B5EF4-FFF2-40B4-BE49-F238E27FC236}">
                            <a16:creationId xmlns:a16="http://schemas.microsoft.com/office/drawing/2014/main" id="{2737C487-30E0-4E50-B4C4-2EFA27D298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4338638"/>
                        <a:ext cx="1417637" cy="495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5">
            <a:extLst>
              <a:ext uri="{FF2B5EF4-FFF2-40B4-BE49-F238E27FC236}">
                <a16:creationId xmlns:a16="http://schemas.microsoft.com/office/drawing/2014/main" id="{EA7E37A8-E15F-46C1-BC31-EED93972A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829526"/>
              </p:ext>
            </p:extLst>
          </p:nvPr>
        </p:nvGraphicFramePr>
        <p:xfrm>
          <a:off x="5238298" y="4873399"/>
          <a:ext cx="124460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69720" imgH="291960" progId="Equation.DSMT4">
                  <p:embed/>
                </p:oleObj>
              </mc:Choice>
              <mc:Fallback>
                <p:oleObj name="Equation" r:id="rId33" imgW="1269720" imgH="291960" progId="Equation.DSMT4">
                  <p:embed/>
                  <p:pic>
                    <p:nvPicPr>
                      <p:cNvPr id="43" name="Object 5">
                        <a:extLst>
                          <a:ext uri="{FF2B5EF4-FFF2-40B4-BE49-F238E27FC236}">
                            <a16:creationId xmlns:a16="http://schemas.microsoft.com/office/drawing/2014/main" id="{EA7E37A8-E15F-46C1-BC31-EED93972AF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298" y="4873399"/>
                        <a:ext cx="1244600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5">
            <a:extLst>
              <a:ext uri="{FF2B5EF4-FFF2-40B4-BE49-F238E27FC236}">
                <a16:creationId xmlns:a16="http://schemas.microsoft.com/office/drawing/2014/main" id="{0722037A-035E-470E-8289-86BD62C2D1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314557"/>
              </p:ext>
            </p:extLst>
          </p:nvPr>
        </p:nvGraphicFramePr>
        <p:xfrm>
          <a:off x="5224009" y="5278211"/>
          <a:ext cx="10826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04840" imgH="291960" progId="Equation.DSMT4">
                  <p:embed/>
                </p:oleObj>
              </mc:Choice>
              <mc:Fallback>
                <p:oleObj name="Equation" r:id="rId35" imgW="1104840" imgH="291960" progId="Equation.DSMT4">
                  <p:embed/>
                  <p:pic>
                    <p:nvPicPr>
                      <p:cNvPr id="44" name="Object 5">
                        <a:extLst>
                          <a:ext uri="{FF2B5EF4-FFF2-40B4-BE49-F238E27FC236}">
                            <a16:creationId xmlns:a16="http://schemas.microsoft.com/office/drawing/2014/main" id="{0722037A-035E-470E-8289-86BD62C2D1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009" y="5278211"/>
                        <a:ext cx="1082675" cy="282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5">
            <a:extLst>
              <a:ext uri="{FF2B5EF4-FFF2-40B4-BE49-F238E27FC236}">
                <a16:creationId xmlns:a16="http://schemas.microsoft.com/office/drawing/2014/main" id="{88C8A8EA-F204-4260-8943-94AF95907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1781"/>
              </p:ext>
            </p:extLst>
          </p:nvPr>
        </p:nvGraphicFramePr>
        <p:xfrm>
          <a:off x="5348425" y="5655140"/>
          <a:ext cx="7223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736560" imgH="393480" progId="Equation.DSMT4">
                  <p:embed/>
                </p:oleObj>
              </mc:Choice>
              <mc:Fallback>
                <p:oleObj name="Equation" r:id="rId37" imgW="736560" imgH="393480" progId="Equation.DSMT4">
                  <p:embed/>
                  <p:pic>
                    <p:nvPicPr>
                      <p:cNvPr id="45" name="Object 5">
                        <a:extLst>
                          <a:ext uri="{FF2B5EF4-FFF2-40B4-BE49-F238E27FC236}">
                            <a16:creationId xmlns:a16="http://schemas.microsoft.com/office/drawing/2014/main" id="{88C8A8EA-F204-4260-8943-94AF95907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425" y="5655140"/>
                        <a:ext cx="722312" cy="381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5">
            <a:extLst>
              <a:ext uri="{FF2B5EF4-FFF2-40B4-BE49-F238E27FC236}">
                <a16:creationId xmlns:a16="http://schemas.microsoft.com/office/drawing/2014/main" id="{F7101FE3-5575-43D7-8C14-960DE0D63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839311"/>
              </p:ext>
            </p:extLst>
          </p:nvPr>
        </p:nvGraphicFramePr>
        <p:xfrm>
          <a:off x="6261918" y="5618174"/>
          <a:ext cx="7096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723600" imgH="393480" progId="Equation.DSMT4">
                  <p:embed/>
                </p:oleObj>
              </mc:Choice>
              <mc:Fallback>
                <p:oleObj name="Equation" r:id="rId39" imgW="723600" imgH="393480" progId="Equation.DSMT4">
                  <p:embed/>
                  <p:pic>
                    <p:nvPicPr>
                      <p:cNvPr id="46" name="Object 5">
                        <a:extLst>
                          <a:ext uri="{FF2B5EF4-FFF2-40B4-BE49-F238E27FC236}">
                            <a16:creationId xmlns:a16="http://schemas.microsoft.com/office/drawing/2014/main" id="{F7101FE3-5575-43D7-8C14-960DE0D632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918" y="5618174"/>
                        <a:ext cx="709612" cy="381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85C71817-3779-4682-A92F-64B1626E3306}"/>
              </a:ext>
            </a:extLst>
          </p:cNvPr>
          <p:cNvSpPr txBox="1"/>
          <p:nvPr/>
        </p:nvSpPr>
        <p:spPr>
          <a:xfrm>
            <a:off x="5202156" y="6026845"/>
            <a:ext cx="2915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X-int: (5,0) and (1,0)</a:t>
            </a:r>
          </a:p>
        </p:txBody>
      </p:sp>
      <p:sp>
        <p:nvSpPr>
          <p:cNvPr id="48" name="Oval 49">
            <a:extLst>
              <a:ext uri="{FF2B5EF4-FFF2-40B4-BE49-F238E27FC236}">
                <a16:creationId xmlns:a16="http://schemas.microsoft.com/office/drawing/2014/main" id="{A88239F8-77A3-407B-BB79-CB50EB197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4519" y="4136991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49" name="Object 344">
            <a:extLst>
              <a:ext uri="{FF2B5EF4-FFF2-40B4-BE49-F238E27FC236}">
                <a16:creationId xmlns:a16="http://schemas.microsoft.com/office/drawing/2014/main" id="{789BDBEC-7FBE-4FAB-A811-E574050357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45037"/>
              </p:ext>
            </p:extLst>
          </p:nvPr>
        </p:nvGraphicFramePr>
        <p:xfrm>
          <a:off x="2492828" y="4427311"/>
          <a:ext cx="66833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647640" imgH="444240" progId="Equation.DSMT4">
                  <p:embed/>
                </p:oleObj>
              </mc:Choice>
              <mc:Fallback>
                <p:oleObj name="Equation" r:id="rId41" imgW="647640" imgH="444240" progId="Equation.DSMT4">
                  <p:embed/>
                  <p:pic>
                    <p:nvPicPr>
                      <p:cNvPr id="49" name="Object 344">
                        <a:extLst>
                          <a:ext uri="{FF2B5EF4-FFF2-40B4-BE49-F238E27FC236}">
                            <a16:creationId xmlns:a16="http://schemas.microsoft.com/office/drawing/2014/main" id="{789BDBEC-7FBE-4FAB-A811-E574050357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828" y="4427311"/>
                        <a:ext cx="668338" cy="458788"/>
                      </a:xfrm>
                      <a:prstGeom prst="rect">
                        <a:avLst/>
                      </a:prstGeom>
                      <a:solidFill>
                        <a:schemeClr val="bg1">
                          <a:alpha val="69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Oval 49">
            <a:extLst>
              <a:ext uri="{FF2B5EF4-FFF2-40B4-BE49-F238E27FC236}">
                <a16:creationId xmlns:a16="http://schemas.microsoft.com/office/drawing/2014/main" id="{C9C6F2E6-8FDD-47DE-9A2E-036ED3E97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6364" y="4135710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51" name="Object 344">
            <a:extLst>
              <a:ext uri="{FF2B5EF4-FFF2-40B4-BE49-F238E27FC236}">
                <a16:creationId xmlns:a16="http://schemas.microsoft.com/office/drawing/2014/main" id="{A0DEC0BB-2969-46E9-8742-4DC7743C65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562885"/>
              </p:ext>
            </p:extLst>
          </p:nvPr>
        </p:nvGraphicFramePr>
        <p:xfrm>
          <a:off x="4455392" y="4418266"/>
          <a:ext cx="7064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85800" imgH="444240" progId="Equation.DSMT4">
                  <p:embed/>
                </p:oleObj>
              </mc:Choice>
              <mc:Fallback>
                <p:oleObj name="Equation" r:id="rId43" imgW="685800" imgH="444240" progId="Equation.DSMT4">
                  <p:embed/>
                  <p:pic>
                    <p:nvPicPr>
                      <p:cNvPr id="51" name="Object 344">
                        <a:extLst>
                          <a:ext uri="{FF2B5EF4-FFF2-40B4-BE49-F238E27FC236}">
                            <a16:creationId xmlns:a16="http://schemas.microsoft.com/office/drawing/2014/main" id="{A0DEC0BB-2969-46E9-8742-4DC7743C65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392" y="4418266"/>
                        <a:ext cx="706437" cy="458788"/>
                      </a:xfrm>
                      <a:prstGeom prst="rect">
                        <a:avLst/>
                      </a:prstGeom>
                      <a:solidFill>
                        <a:schemeClr val="bg1">
                          <a:alpha val="69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44">
            <a:extLst>
              <a:ext uri="{FF2B5EF4-FFF2-40B4-BE49-F238E27FC236}">
                <a16:creationId xmlns:a16="http://schemas.microsoft.com/office/drawing/2014/main" id="{A4011F81-300D-4004-AAA5-AB96D5FB8E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246992"/>
              </p:ext>
            </p:extLst>
          </p:nvPr>
        </p:nvGraphicFramePr>
        <p:xfrm>
          <a:off x="353946" y="4963886"/>
          <a:ext cx="1681225" cy="425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155600" imgH="291960" progId="Equation.DSMT4">
                  <p:embed/>
                </p:oleObj>
              </mc:Choice>
              <mc:Fallback>
                <p:oleObj name="Equation" r:id="rId45" imgW="1155600" imgH="291960" progId="Equation.DSMT4">
                  <p:embed/>
                  <p:pic>
                    <p:nvPicPr>
                      <p:cNvPr id="52" name="Object 344">
                        <a:extLst>
                          <a:ext uri="{FF2B5EF4-FFF2-40B4-BE49-F238E27FC236}">
                            <a16:creationId xmlns:a16="http://schemas.microsoft.com/office/drawing/2014/main" id="{A4011F81-300D-4004-AAA5-AB96D5FB8E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946" y="4963886"/>
                        <a:ext cx="1681225" cy="425343"/>
                      </a:xfrm>
                      <a:prstGeom prst="rect">
                        <a:avLst/>
                      </a:prstGeom>
                      <a:solidFill>
                        <a:schemeClr val="bg1">
                          <a:alpha val="69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344">
            <a:extLst>
              <a:ext uri="{FF2B5EF4-FFF2-40B4-BE49-F238E27FC236}">
                <a16:creationId xmlns:a16="http://schemas.microsoft.com/office/drawing/2014/main" id="{FEA2795E-4E38-4A62-A1D8-31F98AF354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041161"/>
              </p:ext>
            </p:extLst>
          </p:nvPr>
        </p:nvGraphicFramePr>
        <p:xfrm>
          <a:off x="401398" y="5508372"/>
          <a:ext cx="18129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244520" imgH="355320" progId="Equation.DSMT4">
                  <p:embed/>
                </p:oleObj>
              </mc:Choice>
              <mc:Fallback>
                <p:oleObj name="Equation" r:id="rId47" imgW="1244520" imgH="355320" progId="Equation.DSMT4">
                  <p:embed/>
                  <p:pic>
                    <p:nvPicPr>
                      <p:cNvPr id="53" name="Object 344">
                        <a:extLst>
                          <a:ext uri="{FF2B5EF4-FFF2-40B4-BE49-F238E27FC236}">
                            <a16:creationId xmlns:a16="http://schemas.microsoft.com/office/drawing/2014/main" id="{FEA2795E-4E38-4A62-A1D8-31F98AF354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98" y="5508372"/>
                        <a:ext cx="1812925" cy="517525"/>
                      </a:xfrm>
                      <a:prstGeom prst="rect">
                        <a:avLst/>
                      </a:prstGeom>
                      <a:solidFill>
                        <a:schemeClr val="bg1">
                          <a:alpha val="69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823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3" grpId="0" animBg="1"/>
      <p:bldP spid="38" grpId="0"/>
      <p:bldP spid="39" grpId="0" animBg="1"/>
      <p:bldP spid="47" grpId="0"/>
      <p:bldP spid="48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0EA1903-EE68-4B2F-901C-32D17549A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027" y="134393"/>
            <a:ext cx="7036854" cy="418058"/>
          </a:xfrm>
        </p:spPr>
        <p:txBody>
          <a:bodyPr>
            <a:normAutofit fontScale="90000"/>
          </a:bodyPr>
          <a:lstStyle/>
          <a:p>
            <a:r>
              <a:rPr lang="en-CA" dirty="0"/>
              <a:t>II) Constants “P” and “Q”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293AD57-518C-4327-A5E7-4500ECFA05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7074" y="516103"/>
            <a:ext cx="8474503" cy="1112697"/>
          </a:xfrm>
        </p:spPr>
        <p:txBody>
          <a:bodyPr>
            <a:normAutofit fontScale="92500" lnSpcReduction="10000"/>
          </a:bodyPr>
          <a:lstStyle/>
          <a:p>
            <a:r>
              <a:rPr lang="en-CA" dirty="0"/>
              <a:t>The constant “p” affects the graph horizontally</a:t>
            </a:r>
          </a:p>
          <a:p>
            <a:r>
              <a:rPr lang="en-CA" dirty="0"/>
              <a:t>If “p” is positive, the graph moves to the right and if “p” is negative, it moves to the left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99818E1-CA6E-45B3-A344-896FF71B66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70101"/>
              </p:ext>
            </p:extLst>
          </p:nvPr>
        </p:nvGraphicFramePr>
        <p:xfrm>
          <a:off x="448692" y="1610599"/>
          <a:ext cx="680688" cy="357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00100" imgH="419100" progId="Equation.DSMT4">
                  <p:embed/>
                </p:oleObj>
              </mc:Choice>
              <mc:Fallback>
                <p:oleObj name="Equation" r:id="rId3" imgW="800100" imgH="4191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99818E1-CA6E-45B3-A344-896FF71B66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92" y="1610599"/>
                        <a:ext cx="680688" cy="357274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F254855-38D8-42CE-8A83-C89AB8AF35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1373"/>
              </p:ext>
            </p:extLst>
          </p:nvPr>
        </p:nvGraphicFramePr>
        <p:xfrm>
          <a:off x="1356359" y="1650221"/>
          <a:ext cx="604837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11000" imgH="355320" progId="Equation.DSMT4">
                  <p:embed/>
                </p:oleObj>
              </mc:Choice>
              <mc:Fallback>
                <p:oleObj name="Equation" r:id="rId5" imgW="711000" imgH="3553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F254855-38D8-42CE-8A83-C89AB8AF35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359" y="1650221"/>
                        <a:ext cx="604837" cy="303213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" name="Picture 54">
            <a:extLst>
              <a:ext uri="{FF2B5EF4-FFF2-40B4-BE49-F238E27FC236}">
                <a16:creationId xmlns:a16="http://schemas.microsoft.com/office/drawing/2014/main" id="{F831EA30-8859-49B2-B226-C3085928A6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819" y="2047320"/>
            <a:ext cx="2019996" cy="1352229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177B4855-5318-43C5-86E4-1441AE835D9F}"/>
              </a:ext>
            </a:extLst>
          </p:cNvPr>
          <p:cNvGrpSpPr/>
          <p:nvPr/>
        </p:nvGrpSpPr>
        <p:grpSpPr>
          <a:xfrm>
            <a:off x="739347" y="2073266"/>
            <a:ext cx="970402" cy="862325"/>
            <a:chOff x="3100388" y="1106488"/>
            <a:chExt cx="3327400" cy="3743325"/>
          </a:xfrm>
        </p:grpSpPr>
        <p:sp>
          <p:nvSpPr>
            <p:cNvPr id="57" name="Freeform 46">
              <a:extLst>
                <a:ext uri="{FF2B5EF4-FFF2-40B4-BE49-F238E27FC236}">
                  <a16:creationId xmlns:a16="http://schemas.microsoft.com/office/drawing/2014/main" id="{30E6A44D-3381-41ED-9679-78001B42BB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2D1FFE6D-48AE-4EC8-9B33-0AFE8759F4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A991191B-FE67-4FA7-8740-2C368E12E6A9}"/>
              </a:ext>
            </a:extLst>
          </p:cNvPr>
          <p:cNvSpPr txBox="1"/>
          <p:nvPr/>
        </p:nvSpPr>
        <p:spPr>
          <a:xfrm>
            <a:off x="149548" y="3266974"/>
            <a:ext cx="2092239" cy="646331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Graph is centered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on the Y-axis </a:t>
            </a:r>
          </a:p>
        </p:txBody>
      </p:sp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1CE1E437-0887-473D-88A8-0193A84FB2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679727"/>
              </p:ext>
            </p:extLst>
          </p:nvPr>
        </p:nvGraphicFramePr>
        <p:xfrm>
          <a:off x="3769459" y="1656850"/>
          <a:ext cx="621990" cy="3121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0891" imgH="355446" progId="Equation.DSMT4">
                  <p:embed/>
                </p:oleObj>
              </mc:Choice>
              <mc:Fallback>
                <p:oleObj name="Equation" r:id="rId8" imgW="710891" imgH="355446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1CE1E437-0887-473D-88A8-0193A84FB2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9459" y="1656850"/>
                        <a:ext cx="621990" cy="312196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AB4276C1-5E1A-4EF2-9AA2-C2CC6271A2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366955"/>
              </p:ext>
            </p:extLst>
          </p:nvPr>
        </p:nvGraphicFramePr>
        <p:xfrm>
          <a:off x="2545068" y="1585464"/>
          <a:ext cx="1123751" cy="384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900" imgH="508000" progId="Equation.DSMT4">
                  <p:embed/>
                </p:oleObj>
              </mc:Choice>
              <mc:Fallback>
                <p:oleObj name="Equation" r:id="rId10" imgW="1485900" imgH="50800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AB4276C1-5E1A-4EF2-9AA2-C2CC6271A2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5068" y="1585464"/>
                        <a:ext cx="1123751" cy="384277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2" name="Picture 61">
            <a:extLst>
              <a:ext uri="{FF2B5EF4-FFF2-40B4-BE49-F238E27FC236}">
                <a16:creationId xmlns:a16="http://schemas.microsoft.com/office/drawing/2014/main" id="{1BA38CC0-5C3A-4C51-B34F-D9011938EA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0975" y="2053864"/>
            <a:ext cx="2019996" cy="1352229"/>
          </a:xfrm>
          <a:prstGeom prst="rect">
            <a:avLst/>
          </a:prstGeom>
        </p:spPr>
      </p:pic>
      <p:grpSp>
        <p:nvGrpSpPr>
          <p:cNvPr id="63" name="Group 62">
            <a:extLst>
              <a:ext uri="{FF2B5EF4-FFF2-40B4-BE49-F238E27FC236}">
                <a16:creationId xmlns:a16="http://schemas.microsoft.com/office/drawing/2014/main" id="{82CA1FDF-12E3-4CCC-A7B1-1D08F6030AB6}"/>
              </a:ext>
            </a:extLst>
          </p:cNvPr>
          <p:cNvGrpSpPr/>
          <p:nvPr/>
        </p:nvGrpSpPr>
        <p:grpSpPr>
          <a:xfrm>
            <a:off x="3151609" y="2070129"/>
            <a:ext cx="970402" cy="862325"/>
            <a:chOff x="3100388" y="1106488"/>
            <a:chExt cx="3327400" cy="3743325"/>
          </a:xfrm>
        </p:grpSpPr>
        <p:sp>
          <p:nvSpPr>
            <p:cNvPr id="64" name="Freeform 95">
              <a:extLst>
                <a:ext uri="{FF2B5EF4-FFF2-40B4-BE49-F238E27FC236}">
                  <a16:creationId xmlns:a16="http://schemas.microsoft.com/office/drawing/2014/main" id="{39724610-A196-48FB-968A-F79092590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5" name="Freeform 45">
              <a:extLst>
                <a:ext uri="{FF2B5EF4-FFF2-40B4-BE49-F238E27FC236}">
                  <a16:creationId xmlns:a16="http://schemas.microsoft.com/office/drawing/2014/main" id="{A976EF55-874A-4CD4-B208-98BE557462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6ADEC603-86A5-4077-B97B-B18CDAFA82CA}"/>
              </a:ext>
            </a:extLst>
          </p:cNvPr>
          <p:cNvGrpSpPr/>
          <p:nvPr/>
        </p:nvGrpSpPr>
        <p:grpSpPr>
          <a:xfrm>
            <a:off x="3153744" y="2057430"/>
            <a:ext cx="970402" cy="862325"/>
            <a:chOff x="3100388" y="1106488"/>
            <a:chExt cx="3327400" cy="3743325"/>
          </a:xfrm>
        </p:grpSpPr>
        <p:sp>
          <p:nvSpPr>
            <p:cNvPr id="67" name="Freeform 145">
              <a:extLst>
                <a:ext uri="{FF2B5EF4-FFF2-40B4-BE49-F238E27FC236}">
                  <a16:creationId xmlns:a16="http://schemas.microsoft.com/office/drawing/2014/main" id="{0699A3DC-965D-42E7-B942-497472D59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15875">
              <a:solidFill>
                <a:srgbClr val="0070C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8" name="Freeform 45">
              <a:extLst>
                <a:ext uri="{FF2B5EF4-FFF2-40B4-BE49-F238E27FC236}">
                  <a16:creationId xmlns:a16="http://schemas.microsoft.com/office/drawing/2014/main" id="{68B6F720-A33D-4400-9403-FCA7F51EC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15875">
              <a:solidFill>
                <a:srgbClr val="0070C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C1055288-56B2-4411-B990-AE6920760C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115914"/>
              </p:ext>
            </p:extLst>
          </p:nvPr>
        </p:nvGraphicFramePr>
        <p:xfrm>
          <a:off x="5146672" y="1587154"/>
          <a:ext cx="1203640" cy="411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85900" imgH="508000" progId="Equation.DSMT4">
                  <p:embed/>
                </p:oleObj>
              </mc:Choice>
              <mc:Fallback>
                <p:oleObj name="Equation" r:id="rId12" imgW="1485900" imgH="50800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C1055288-56B2-4411-B990-AE6920760C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2" y="1587154"/>
                        <a:ext cx="1203640" cy="411216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FFEB0FCE-2FCE-4AED-AF23-730C5AC70F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615498"/>
              </p:ext>
            </p:extLst>
          </p:nvPr>
        </p:nvGraphicFramePr>
        <p:xfrm>
          <a:off x="6503258" y="1679575"/>
          <a:ext cx="77787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88840" imgH="355320" progId="Equation.DSMT4">
                  <p:embed/>
                </p:oleObj>
              </mc:Choice>
              <mc:Fallback>
                <p:oleObj name="Equation" r:id="rId14" imgW="888840" imgH="35532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FFEB0FCE-2FCE-4AED-AF23-730C5AC70F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3258" y="1679575"/>
                        <a:ext cx="777875" cy="312738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" name="Picture 71">
            <a:extLst>
              <a:ext uri="{FF2B5EF4-FFF2-40B4-BE49-F238E27FC236}">
                <a16:creationId xmlns:a16="http://schemas.microsoft.com/office/drawing/2014/main" id="{10769F2E-B9DF-4100-9EFB-0A6A5958A0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5108" y="2032359"/>
            <a:ext cx="2019996" cy="1352229"/>
          </a:xfrm>
          <a:prstGeom prst="rect">
            <a:avLst/>
          </a:prstGeom>
        </p:spPr>
      </p:pic>
      <p:grpSp>
        <p:nvGrpSpPr>
          <p:cNvPr id="73" name="Group 72">
            <a:extLst>
              <a:ext uri="{FF2B5EF4-FFF2-40B4-BE49-F238E27FC236}">
                <a16:creationId xmlns:a16="http://schemas.microsoft.com/office/drawing/2014/main" id="{8138F98B-1D44-49EE-9201-18B3949BC688}"/>
              </a:ext>
            </a:extLst>
          </p:cNvPr>
          <p:cNvGrpSpPr/>
          <p:nvPr/>
        </p:nvGrpSpPr>
        <p:grpSpPr>
          <a:xfrm>
            <a:off x="5679333" y="2053302"/>
            <a:ext cx="970402" cy="862325"/>
            <a:chOff x="3100388" y="1106488"/>
            <a:chExt cx="3327400" cy="3743325"/>
          </a:xfrm>
        </p:grpSpPr>
        <p:sp>
          <p:nvSpPr>
            <p:cNvPr id="74" name="Freeform 142">
              <a:extLst>
                <a:ext uri="{FF2B5EF4-FFF2-40B4-BE49-F238E27FC236}">
                  <a16:creationId xmlns:a16="http://schemas.microsoft.com/office/drawing/2014/main" id="{E7733211-9B5A-4886-A4B8-7ADF77287A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5" name="Freeform 45">
              <a:extLst>
                <a:ext uri="{FF2B5EF4-FFF2-40B4-BE49-F238E27FC236}">
                  <a16:creationId xmlns:a16="http://schemas.microsoft.com/office/drawing/2014/main" id="{97E02612-7D1B-4C3E-998E-484936D63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EF1BA44-CA11-4F40-99DD-74828B60D590}"/>
              </a:ext>
            </a:extLst>
          </p:cNvPr>
          <p:cNvGrpSpPr/>
          <p:nvPr/>
        </p:nvGrpSpPr>
        <p:grpSpPr>
          <a:xfrm>
            <a:off x="5678422" y="2045472"/>
            <a:ext cx="970402" cy="862325"/>
            <a:chOff x="3100388" y="1106488"/>
            <a:chExt cx="3327400" cy="3743325"/>
          </a:xfrm>
        </p:grpSpPr>
        <p:sp>
          <p:nvSpPr>
            <p:cNvPr id="77" name="Freeform 148">
              <a:extLst>
                <a:ext uri="{FF2B5EF4-FFF2-40B4-BE49-F238E27FC236}">
                  <a16:creationId xmlns:a16="http://schemas.microsoft.com/office/drawing/2014/main" id="{80EBA864-DE07-4397-B113-519ABDE4F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15875">
              <a:solidFill>
                <a:srgbClr val="0070C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8" name="Freeform 45">
              <a:extLst>
                <a:ext uri="{FF2B5EF4-FFF2-40B4-BE49-F238E27FC236}">
                  <a16:creationId xmlns:a16="http://schemas.microsoft.com/office/drawing/2014/main" id="{92D1B4A4-2F69-455A-A9C9-676EE71FF4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15875">
              <a:solidFill>
                <a:srgbClr val="0070C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9060BF70-C410-44AD-8E44-EE1A3B77DF5D}"/>
              </a:ext>
            </a:extLst>
          </p:cNvPr>
          <p:cNvSpPr txBox="1"/>
          <p:nvPr/>
        </p:nvSpPr>
        <p:spPr>
          <a:xfrm>
            <a:off x="7102028" y="2090783"/>
            <a:ext cx="1552082" cy="1200329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Graph is shifted two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units to the left</a:t>
            </a:r>
          </a:p>
        </p:txBody>
      </p:sp>
      <p:grpSp>
        <p:nvGrpSpPr>
          <p:cNvPr id="82" name="Group 5">
            <a:extLst>
              <a:ext uri="{FF2B5EF4-FFF2-40B4-BE49-F238E27FC236}">
                <a16:creationId xmlns:a16="http://schemas.microsoft.com/office/drawing/2014/main" id="{5F58E73A-B5F6-40D3-BB5D-329154FDEEA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79273" y="4985379"/>
            <a:ext cx="1944216" cy="1788360"/>
            <a:chOff x="1292" y="703"/>
            <a:chExt cx="3418" cy="3144"/>
          </a:xfrm>
        </p:grpSpPr>
        <p:sp>
          <p:nvSpPr>
            <p:cNvPr id="83" name="AutoShape 4">
              <a:extLst>
                <a:ext uri="{FF2B5EF4-FFF2-40B4-BE49-F238E27FC236}">
                  <a16:creationId xmlns:a16="http://schemas.microsoft.com/office/drawing/2014/main" id="{2D2F2F2F-DD6A-4FC8-BE1B-D04BBB6A999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292" y="709"/>
              <a:ext cx="3418" cy="3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4" name="Rectangle 6">
              <a:extLst>
                <a:ext uri="{FF2B5EF4-FFF2-40B4-BE49-F238E27FC236}">
                  <a16:creationId xmlns:a16="http://schemas.microsoft.com/office/drawing/2014/main" id="{3543E2C6-AD7B-4A1C-B263-A3C9354A0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715"/>
              <a:ext cx="3412" cy="3126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5" name="Line 7">
              <a:extLst>
                <a:ext uri="{FF2B5EF4-FFF2-40B4-BE49-F238E27FC236}">
                  <a16:creationId xmlns:a16="http://schemas.microsoft.com/office/drawing/2014/main" id="{C7D98FF0-B27E-4129-A881-D29C510DA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0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6" name="Line 8">
              <a:extLst>
                <a:ext uri="{FF2B5EF4-FFF2-40B4-BE49-F238E27FC236}">
                  <a16:creationId xmlns:a16="http://schemas.microsoft.com/office/drawing/2014/main" id="{7710A613-0BCE-4AD4-8013-C5AEE52DA7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2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7" name="Line 9">
              <a:extLst>
                <a:ext uri="{FF2B5EF4-FFF2-40B4-BE49-F238E27FC236}">
                  <a16:creationId xmlns:a16="http://schemas.microsoft.com/office/drawing/2014/main" id="{ED77F4BE-F50C-49D6-9C8A-8003409434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48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8" name="Line 10">
              <a:extLst>
                <a:ext uri="{FF2B5EF4-FFF2-40B4-BE49-F238E27FC236}">
                  <a16:creationId xmlns:a16="http://schemas.microsoft.com/office/drawing/2014/main" id="{AC476A8E-BEA6-46F6-9288-7CDEAEE5AA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0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9" name="Line 11">
              <a:extLst>
                <a:ext uri="{FF2B5EF4-FFF2-40B4-BE49-F238E27FC236}">
                  <a16:creationId xmlns:a16="http://schemas.microsoft.com/office/drawing/2014/main" id="{D4AB5A55-D032-4E50-9FB2-453797FA7A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3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0" name="Line 12">
              <a:extLst>
                <a:ext uri="{FF2B5EF4-FFF2-40B4-BE49-F238E27FC236}">
                  <a16:creationId xmlns:a16="http://schemas.microsoft.com/office/drawing/2014/main" id="{C74B84FC-56DA-4466-B07E-3E412EB0AE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6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1" name="Line 13">
              <a:extLst>
                <a:ext uri="{FF2B5EF4-FFF2-40B4-BE49-F238E27FC236}">
                  <a16:creationId xmlns:a16="http://schemas.microsoft.com/office/drawing/2014/main" id="{F698587C-62E4-4EA6-9EE3-AFA2112C42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4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2" name="Line 14">
              <a:extLst>
                <a:ext uri="{FF2B5EF4-FFF2-40B4-BE49-F238E27FC236}">
                  <a16:creationId xmlns:a16="http://schemas.microsoft.com/office/drawing/2014/main" id="{03C8AACB-0C5C-40DF-BFF3-067860ED6C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6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3" name="Line 15">
              <a:extLst>
                <a:ext uri="{FF2B5EF4-FFF2-40B4-BE49-F238E27FC236}">
                  <a16:creationId xmlns:a16="http://schemas.microsoft.com/office/drawing/2014/main" id="{F0EE0CFC-84D9-4DE3-ACCD-8FE80944C9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2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4" name="Line 16">
              <a:extLst>
                <a:ext uri="{FF2B5EF4-FFF2-40B4-BE49-F238E27FC236}">
                  <a16:creationId xmlns:a16="http://schemas.microsoft.com/office/drawing/2014/main" id="{B5CA64F4-7137-4DFC-8FF7-D38C949B7D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4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5" name="Line 17">
              <a:extLst>
                <a:ext uri="{FF2B5EF4-FFF2-40B4-BE49-F238E27FC236}">
                  <a16:creationId xmlns:a16="http://schemas.microsoft.com/office/drawing/2014/main" id="{C2EF8E02-F245-41E5-968E-DCB219EB2C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7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6" name="Line 18">
              <a:extLst>
                <a:ext uri="{FF2B5EF4-FFF2-40B4-BE49-F238E27FC236}">
                  <a16:creationId xmlns:a16="http://schemas.microsoft.com/office/drawing/2014/main" id="{8131A270-F7DD-423A-B13F-0A29E22DFC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0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7" name="Line 19">
              <a:extLst>
                <a:ext uri="{FF2B5EF4-FFF2-40B4-BE49-F238E27FC236}">
                  <a16:creationId xmlns:a16="http://schemas.microsoft.com/office/drawing/2014/main" id="{7343DBD9-D73E-447A-AE18-988B44B547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343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8" name="Line 20">
              <a:extLst>
                <a:ext uri="{FF2B5EF4-FFF2-40B4-BE49-F238E27FC236}">
                  <a16:creationId xmlns:a16="http://schemas.microsoft.com/office/drawing/2014/main" id="{9A719305-BFBB-472A-938E-796D23AFEF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3445"/>
              <a:ext cx="3410" cy="0"/>
            </a:xfrm>
            <a:prstGeom prst="line">
              <a:avLst/>
            </a:prstGeom>
            <a:noFill/>
            <a:ln w="25400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9" name="Line 21">
              <a:extLst>
                <a:ext uri="{FF2B5EF4-FFF2-40B4-BE49-F238E27FC236}">
                  <a16:creationId xmlns:a16="http://schemas.microsoft.com/office/drawing/2014/main" id="{088EFB3D-4433-4E4D-829C-C098D3BA37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304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0" name="Line 22">
              <a:extLst>
                <a:ext uri="{FF2B5EF4-FFF2-40B4-BE49-F238E27FC236}">
                  <a16:creationId xmlns:a16="http://schemas.microsoft.com/office/drawing/2014/main" id="{A46C6BE1-E88D-43E5-B786-6CF9AD8A0F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305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1" name="Line 23">
              <a:extLst>
                <a:ext uri="{FF2B5EF4-FFF2-40B4-BE49-F238E27FC236}">
                  <a16:creationId xmlns:a16="http://schemas.microsoft.com/office/drawing/2014/main" id="{3C624936-8555-4B41-9A41-736CCE549E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265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" name="Line 24">
              <a:extLst>
                <a:ext uri="{FF2B5EF4-FFF2-40B4-BE49-F238E27FC236}">
                  <a16:creationId xmlns:a16="http://schemas.microsoft.com/office/drawing/2014/main" id="{69F93BE6-E210-485A-AB78-75D15697AD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266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3" name="Line 25">
              <a:extLst>
                <a:ext uri="{FF2B5EF4-FFF2-40B4-BE49-F238E27FC236}">
                  <a16:creationId xmlns:a16="http://schemas.microsoft.com/office/drawing/2014/main" id="{E60556DD-CEED-47DE-AE93-80BD36F114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88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4" name="Line 26">
              <a:extLst>
                <a:ext uri="{FF2B5EF4-FFF2-40B4-BE49-F238E27FC236}">
                  <a16:creationId xmlns:a16="http://schemas.microsoft.com/office/drawing/2014/main" id="{7D5BE2A2-7C20-453B-AA2F-A967064C3B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891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5" name="Line 27">
              <a:extLst>
                <a:ext uri="{FF2B5EF4-FFF2-40B4-BE49-F238E27FC236}">
                  <a16:creationId xmlns:a16="http://schemas.microsoft.com/office/drawing/2014/main" id="{710BF8FD-B70D-45E1-ABAA-98B2AE205E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49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6" name="Line 28">
              <a:extLst>
                <a:ext uri="{FF2B5EF4-FFF2-40B4-BE49-F238E27FC236}">
                  <a16:creationId xmlns:a16="http://schemas.microsoft.com/office/drawing/2014/main" id="{7F7E6013-BE71-43A1-B204-AD748043A3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501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7" name="Line 29">
              <a:extLst>
                <a:ext uri="{FF2B5EF4-FFF2-40B4-BE49-F238E27FC236}">
                  <a16:creationId xmlns:a16="http://schemas.microsoft.com/office/drawing/2014/main" id="{97E8493D-B184-4AC9-B638-29D29B94A9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10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8" name="Line 30">
              <a:extLst>
                <a:ext uri="{FF2B5EF4-FFF2-40B4-BE49-F238E27FC236}">
                  <a16:creationId xmlns:a16="http://schemas.microsoft.com/office/drawing/2014/main" id="{8323C4F6-A8B5-46E1-8BA8-E88B06ADEF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111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9" name="Line 31">
              <a:extLst>
                <a:ext uri="{FF2B5EF4-FFF2-40B4-BE49-F238E27FC236}">
                  <a16:creationId xmlns:a16="http://schemas.microsoft.com/office/drawing/2014/main" id="{3F82D129-A3C2-4D4D-A503-A9D56BB971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2263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0" name="Rectangle 35">
              <a:extLst>
                <a:ext uri="{FF2B5EF4-FFF2-40B4-BE49-F238E27FC236}">
                  <a16:creationId xmlns:a16="http://schemas.microsoft.com/office/drawing/2014/main" id="{59C37468-24F4-4728-91E8-F60DBB7FE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" y="2083"/>
              <a:ext cx="4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Freeform 36">
              <a:extLst>
                <a:ext uri="{FF2B5EF4-FFF2-40B4-BE49-F238E27FC236}">
                  <a16:creationId xmlns:a16="http://schemas.microsoft.com/office/drawing/2014/main" id="{CC4098A0-45E3-42CF-BD22-B0EE604927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0" y="2221"/>
              <a:ext cx="22" cy="108"/>
            </a:xfrm>
            <a:custGeom>
              <a:avLst/>
              <a:gdLst>
                <a:gd name="T0" fmla="*/ 0 w 22"/>
                <a:gd name="T1" fmla="*/ 0 h 108"/>
                <a:gd name="T2" fmla="*/ 22 w 22"/>
                <a:gd name="T3" fmla="*/ 54 h 108"/>
                <a:gd name="T4" fmla="*/ 0 w 22"/>
                <a:gd name="T5" fmla="*/ 108 h 108"/>
                <a:gd name="T6" fmla="*/ 0 w 22"/>
                <a:gd name="T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108">
                  <a:moveTo>
                    <a:pt x="0" y="0"/>
                  </a:moveTo>
                  <a:lnTo>
                    <a:pt x="22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2" name="Line 37">
              <a:extLst>
                <a:ext uri="{FF2B5EF4-FFF2-40B4-BE49-F238E27FC236}">
                  <a16:creationId xmlns:a16="http://schemas.microsoft.com/office/drawing/2014/main" id="{858DED62-92BD-49D2-86F5-8DE276D15D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6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3" name="Line 38">
              <a:extLst>
                <a:ext uri="{FF2B5EF4-FFF2-40B4-BE49-F238E27FC236}">
                  <a16:creationId xmlns:a16="http://schemas.microsoft.com/office/drawing/2014/main" id="{E62FE74D-1F8F-4E37-8BC2-E416A8B4BE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8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4" name="Line 39">
              <a:extLst>
                <a:ext uri="{FF2B5EF4-FFF2-40B4-BE49-F238E27FC236}">
                  <a16:creationId xmlns:a16="http://schemas.microsoft.com/office/drawing/2014/main" id="{4BEA734B-E967-4553-B3FA-4521EBC159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1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5" name="Line 40">
              <a:extLst>
                <a:ext uri="{FF2B5EF4-FFF2-40B4-BE49-F238E27FC236}">
                  <a16:creationId xmlns:a16="http://schemas.microsoft.com/office/drawing/2014/main" id="{AD631225-E5FE-4597-9278-54E2732286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4" y="715"/>
              <a:ext cx="0" cy="31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6" name="Rectangle 41">
              <a:extLst>
                <a:ext uri="{FF2B5EF4-FFF2-40B4-BE49-F238E27FC236}">
                  <a16:creationId xmlns:a16="http://schemas.microsoft.com/office/drawing/2014/main" id="{17ECF8FF-2C07-4F0E-AB66-D0B9445B9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1" y="703"/>
              <a:ext cx="4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Freeform 42">
              <a:extLst>
                <a:ext uri="{FF2B5EF4-FFF2-40B4-BE49-F238E27FC236}">
                  <a16:creationId xmlns:a16="http://schemas.microsoft.com/office/drawing/2014/main" id="{5C873EB9-9D5D-4EA1-8504-3773D8061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" y="721"/>
              <a:ext cx="46" cy="54"/>
            </a:xfrm>
            <a:custGeom>
              <a:avLst/>
              <a:gdLst>
                <a:gd name="T0" fmla="*/ 0 w 46"/>
                <a:gd name="T1" fmla="*/ 54 h 54"/>
                <a:gd name="T2" fmla="*/ 23 w 46"/>
                <a:gd name="T3" fmla="*/ 0 h 54"/>
                <a:gd name="T4" fmla="*/ 46 w 46"/>
                <a:gd name="T5" fmla="*/ 54 h 54"/>
                <a:gd name="T6" fmla="*/ 0 w 46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54">
                  <a:moveTo>
                    <a:pt x="0" y="54"/>
                  </a:moveTo>
                  <a:lnTo>
                    <a:pt x="23" y="0"/>
                  </a:lnTo>
                  <a:lnTo>
                    <a:pt x="46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8" name="Rectangle 43">
              <a:extLst>
                <a:ext uri="{FF2B5EF4-FFF2-40B4-BE49-F238E27FC236}">
                  <a16:creationId xmlns:a16="http://schemas.microsoft.com/office/drawing/2014/main" id="{7817C5F4-E4F1-452E-8CE8-F76A23A60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715"/>
              <a:ext cx="3412" cy="3126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9" name="Rectangle 44">
              <a:extLst>
                <a:ext uri="{FF2B5EF4-FFF2-40B4-BE49-F238E27FC236}">
                  <a16:creationId xmlns:a16="http://schemas.microsoft.com/office/drawing/2014/main" id="{DB6C763D-EDFE-4174-B225-8064CE733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1" y="2317"/>
              <a:ext cx="5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Rectangle 47">
              <a:extLst>
                <a:ext uri="{FF2B5EF4-FFF2-40B4-BE49-F238E27FC236}">
                  <a16:creationId xmlns:a16="http://schemas.microsoft.com/office/drawing/2014/main" id="{BDBF09A0-F2ED-4577-B087-AED530463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715"/>
              <a:ext cx="3412" cy="3126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122" name="Object 121">
            <a:extLst>
              <a:ext uri="{FF2B5EF4-FFF2-40B4-BE49-F238E27FC236}">
                <a16:creationId xmlns:a16="http://schemas.microsoft.com/office/drawing/2014/main" id="{5EDDA31C-B28B-45FF-A0B1-F7B9C01356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69733"/>
              </p:ext>
            </p:extLst>
          </p:nvPr>
        </p:nvGraphicFramePr>
        <p:xfrm>
          <a:off x="2395992" y="5367111"/>
          <a:ext cx="635121" cy="337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72808" imgH="355446" progId="Equation.DSMT4">
                  <p:embed/>
                </p:oleObj>
              </mc:Choice>
              <mc:Fallback>
                <p:oleObj name="Equation" r:id="rId16" imgW="672808" imgH="355446" progId="Equation.DSMT4">
                  <p:embed/>
                  <p:pic>
                    <p:nvPicPr>
                      <p:cNvPr id="122" name="Object 121">
                        <a:extLst>
                          <a:ext uri="{FF2B5EF4-FFF2-40B4-BE49-F238E27FC236}">
                            <a16:creationId xmlns:a16="http://schemas.microsoft.com/office/drawing/2014/main" id="{5EDDA31C-B28B-45FF-A0B1-F7B9C01356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992" y="5367111"/>
                        <a:ext cx="635121" cy="337003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3" name="Group 122">
            <a:extLst>
              <a:ext uri="{FF2B5EF4-FFF2-40B4-BE49-F238E27FC236}">
                <a16:creationId xmlns:a16="http://schemas.microsoft.com/office/drawing/2014/main" id="{5D6DD7B0-9721-4CD1-9C27-BDDF9D06D6EE}"/>
              </a:ext>
            </a:extLst>
          </p:cNvPr>
          <p:cNvGrpSpPr/>
          <p:nvPr/>
        </p:nvGrpSpPr>
        <p:grpSpPr>
          <a:xfrm>
            <a:off x="750962" y="5463487"/>
            <a:ext cx="970402" cy="1099421"/>
            <a:chOff x="3100388" y="1106488"/>
            <a:chExt cx="3327400" cy="3743325"/>
          </a:xfrm>
        </p:grpSpPr>
        <p:sp>
          <p:nvSpPr>
            <p:cNvPr id="124" name="Freeform 248">
              <a:extLst>
                <a:ext uri="{FF2B5EF4-FFF2-40B4-BE49-F238E27FC236}">
                  <a16:creationId xmlns:a16="http://schemas.microsoft.com/office/drawing/2014/main" id="{96565B67-C03A-4496-9B66-F60834F6DF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5" name="Freeform 45">
              <a:extLst>
                <a:ext uri="{FF2B5EF4-FFF2-40B4-BE49-F238E27FC236}">
                  <a16:creationId xmlns:a16="http://schemas.microsoft.com/office/drawing/2014/main" id="{8045FDC5-A15D-4F91-A4AC-A7175821CA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E8C6054F-C476-47C4-A51C-674BF385B84F}"/>
              </a:ext>
            </a:extLst>
          </p:cNvPr>
          <p:cNvGrpSpPr/>
          <p:nvPr/>
        </p:nvGrpSpPr>
        <p:grpSpPr>
          <a:xfrm>
            <a:off x="634004" y="5088198"/>
            <a:ext cx="1224136" cy="1459784"/>
            <a:chOff x="3100388" y="1106488"/>
            <a:chExt cx="3327400" cy="3743325"/>
          </a:xfrm>
        </p:grpSpPr>
        <p:sp>
          <p:nvSpPr>
            <p:cNvPr id="127" name="Freeform 296">
              <a:extLst>
                <a:ext uri="{FF2B5EF4-FFF2-40B4-BE49-F238E27FC236}">
                  <a16:creationId xmlns:a16="http://schemas.microsoft.com/office/drawing/2014/main" id="{79C00116-A8D0-42AA-B0B2-A87A67102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12700">
              <a:solidFill>
                <a:srgbClr val="0070C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8" name="Freeform 45">
              <a:extLst>
                <a:ext uri="{FF2B5EF4-FFF2-40B4-BE49-F238E27FC236}">
                  <a16:creationId xmlns:a16="http://schemas.microsoft.com/office/drawing/2014/main" id="{DC870FE7-272C-40B4-8A65-54BF6392E8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70C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29" name="Group 5">
            <a:extLst>
              <a:ext uri="{FF2B5EF4-FFF2-40B4-BE49-F238E27FC236}">
                <a16:creationId xmlns:a16="http://schemas.microsoft.com/office/drawing/2014/main" id="{0F988481-BCFA-48C9-B3BA-619E144EFF1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74256" y="4984267"/>
            <a:ext cx="1944216" cy="1788360"/>
            <a:chOff x="1292" y="703"/>
            <a:chExt cx="3418" cy="3144"/>
          </a:xfrm>
        </p:grpSpPr>
        <p:sp>
          <p:nvSpPr>
            <p:cNvPr id="130" name="AutoShape 4">
              <a:extLst>
                <a:ext uri="{FF2B5EF4-FFF2-40B4-BE49-F238E27FC236}">
                  <a16:creationId xmlns:a16="http://schemas.microsoft.com/office/drawing/2014/main" id="{BFA6B123-9AAA-4B94-AB77-B9370E96B39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292" y="709"/>
              <a:ext cx="3418" cy="3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1" name="Rectangle 6">
              <a:extLst>
                <a:ext uri="{FF2B5EF4-FFF2-40B4-BE49-F238E27FC236}">
                  <a16:creationId xmlns:a16="http://schemas.microsoft.com/office/drawing/2014/main" id="{AC63E79A-70E8-4154-8514-1294F5FE6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715"/>
              <a:ext cx="3412" cy="3126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2" name="Line 7">
              <a:extLst>
                <a:ext uri="{FF2B5EF4-FFF2-40B4-BE49-F238E27FC236}">
                  <a16:creationId xmlns:a16="http://schemas.microsoft.com/office/drawing/2014/main" id="{AD7C48BE-1FA5-448F-89CA-2B242D2F41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0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3" name="Line 8">
              <a:extLst>
                <a:ext uri="{FF2B5EF4-FFF2-40B4-BE49-F238E27FC236}">
                  <a16:creationId xmlns:a16="http://schemas.microsoft.com/office/drawing/2014/main" id="{F40AFCF1-E53B-4380-950D-8186B82904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2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4" name="Line 9">
              <a:extLst>
                <a:ext uri="{FF2B5EF4-FFF2-40B4-BE49-F238E27FC236}">
                  <a16:creationId xmlns:a16="http://schemas.microsoft.com/office/drawing/2014/main" id="{46C177C0-BE7F-4AC2-82E4-3E6543E44C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48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5" name="Line 10">
              <a:extLst>
                <a:ext uri="{FF2B5EF4-FFF2-40B4-BE49-F238E27FC236}">
                  <a16:creationId xmlns:a16="http://schemas.microsoft.com/office/drawing/2014/main" id="{AE3F4E1C-D48E-44F3-BD50-BC06DF42A5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0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6" name="Line 11">
              <a:extLst>
                <a:ext uri="{FF2B5EF4-FFF2-40B4-BE49-F238E27FC236}">
                  <a16:creationId xmlns:a16="http://schemas.microsoft.com/office/drawing/2014/main" id="{84CFB926-D1FA-4D74-9115-F57B9ABF33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3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7" name="Line 12">
              <a:extLst>
                <a:ext uri="{FF2B5EF4-FFF2-40B4-BE49-F238E27FC236}">
                  <a16:creationId xmlns:a16="http://schemas.microsoft.com/office/drawing/2014/main" id="{1C4533F3-0636-43A9-BFB0-2A61139324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6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8" name="Line 13">
              <a:extLst>
                <a:ext uri="{FF2B5EF4-FFF2-40B4-BE49-F238E27FC236}">
                  <a16:creationId xmlns:a16="http://schemas.microsoft.com/office/drawing/2014/main" id="{D9364C13-C629-4491-8857-CF5F6CCB0F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4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9" name="Line 14">
              <a:extLst>
                <a:ext uri="{FF2B5EF4-FFF2-40B4-BE49-F238E27FC236}">
                  <a16:creationId xmlns:a16="http://schemas.microsoft.com/office/drawing/2014/main" id="{40C294AF-6B90-49C0-A677-E45776FEDE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6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0" name="Line 15">
              <a:extLst>
                <a:ext uri="{FF2B5EF4-FFF2-40B4-BE49-F238E27FC236}">
                  <a16:creationId xmlns:a16="http://schemas.microsoft.com/office/drawing/2014/main" id="{55FC5DEA-2037-4677-8452-7D12DCBC5A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2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1" name="Line 16">
              <a:extLst>
                <a:ext uri="{FF2B5EF4-FFF2-40B4-BE49-F238E27FC236}">
                  <a16:creationId xmlns:a16="http://schemas.microsoft.com/office/drawing/2014/main" id="{06983227-4AC3-478E-96D9-8A596A05D0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4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2" name="Line 17">
              <a:extLst>
                <a:ext uri="{FF2B5EF4-FFF2-40B4-BE49-F238E27FC236}">
                  <a16:creationId xmlns:a16="http://schemas.microsoft.com/office/drawing/2014/main" id="{8C2C6C7E-E0CF-49A9-B6E6-8C3D73D660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7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3" name="Line 18">
              <a:extLst>
                <a:ext uri="{FF2B5EF4-FFF2-40B4-BE49-F238E27FC236}">
                  <a16:creationId xmlns:a16="http://schemas.microsoft.com/office/drawing/2014/main" id="{6BAD776B-510E-44EE-A64F-B1B80A57A2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0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4" name="Line 19">
              <a:extLst>
                <a:ext uri="{FF2B5EF4-FFF2-40B4-BE49-F238E27FC236}">
                  <a16:creationId xmlns:a16="http://schemas.microsoft.com/office/drawing/2014/main" id="{10935473-4AC4-4FB9-BBD7-F02F3DF25A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343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5" name="Line 20">
              <a:extLst>
                <a:ext uri="{FF2B5EF4-FFF2-40B4-BE49-F238E27FC236}">
                  <a16:creationId xmlns:a16="http://schemas.microsoft.com/office/drawing/2014/main" id="{24FD4C91-EABB-4151-82B1-CD502A92D0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344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6" name="Line 21">
              <a:extLst>
                <a:ext uri="{FF2B5EF4-FFF2-40B4-BE49-F238E27FC236}">
                  <a16:creationId xmlns:a16="http://schemas.microsoft.com/office/drawing/2014/main" id="{29394F72-5CA1-4EB0-B487-B8E0A1C2FE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304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7" name="Line 22">
              <a:extLst>
                <a:ext uri="{FF2B5EF4-FFF2-40B4-BE49-F238E27FC236}">
                  <a16:creationId xmlns:a16="http://schemas.microsoft.com/office/drawing/2014/main" id="{B5121193-D07C-418B-BBF2-4295B9775F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305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8" name="Line 23">
              <a:extLst>
                <a:ext uri="{FF2B5EF4-FFF2-40B4-BE49-F238E27FC236}">
                  <a16:creationId xmlns:a16="http://schemas.microsoft.com/office/drawing/2014/main" id="{F13DEE69-BE0B-468D-ABA4-C91A0B3F5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265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9" name="Line 24">
              <a:extLst>
                <a:ext uri="{FF2B5EF4-FFF2-40B4-BE49-F238E27FC236}">
                  <a16:creationId xmlns:a16="http://schemas.microsoft.com/office/drawing/2014/main" id="{67EFE3B2-162F-426B-BAAD-A2E512A568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266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0" name="Line 25">
              <a:extLst>
                <a:ext uri="{FF2B5EF4-FFF2-40B4-BE49-F238E27FC236}">
                  <a16:creationId xmlns:a16="http://schemas.microsoft.com/office/drawing/2014/main" id="{7350C312-C1F5-4A26-80D3-60641F6484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88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1" name="Line 26">
              <a:extLst>
                <a:ext uri="{FF2B5EF4-FFF2-40B4-BE49-F238E27FC236}">
                  <a16:creationId xmlns:a16="http://schemas.microsoft.com/office/drawing/2014/main" id="{BD6C390F-8FC2-4F1E-B0C5-10CBCE2320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891"/>
              <a:ext cx="341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2" name="Line 27">
              <a:extLst>
                <a:ext uri="{FF2B5EF4-FFF2-40B4-BE49-F238E27FC236}">
                  <a16:creationId xmlns:a16="http://schemas.microsoft.com/office/drawing/2014/main" id="{473A1F54-9E4E-4265-A083-9092FBAA58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49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3" name="Line 28">
              <a:extLst>
                <a:ext uri="{FF2B5EF4-FFF2-40B4-BE49-F238E27FC236}">
                  <a16:creationId xmlns:a16="http://schemas.microsoft.com/office/drawing/2014/main" id="{08836E0C-B65C-4AF8-BF36-094B3DA837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501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4" name="Line 29">
              <a:extLst>
                <a:ext uri="{FF2B5EF4-FFF2-40B4-BE49-F238E27FC236}">
                  <a16:creationId xmlns:a16="http://schemas.microsoft.com/office/drawing/2014/main" id="{DE674948-2C47-4600-ADDD-3372374CFE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10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5" name="Line 30">
              <a:extLst>
                <a:ext uri="{FF2B5EF4-FFF2-40B4-BE49-F238E27FC236}">
                  <a16:creationId xmlns:a16="http://schemas.microsoft.com/office/drawing/2014/main" id="{790ECD4C-75CB-4D1A-A4E3-CC4D22F905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111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6" name="Line 31">
              <a:extLst>
                <a:ext uri="{FF2B5EF4-FFF2-40B4-BE49-F238E27FC236}">
                  <a16:creationId xmlns:a16="http://schemas.microsoft.com/office/drawing/2014/main" id="{6655E1B5-2423-46AB-B077-CDC2C5AFD8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2263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7" name="Rectangle 35">
              <a:extLst>
                <a:ext uri="{FF2B5EF4-FFF2-40B4-BE49-F238E27FC236}">
                  <a16:creationId xmlns:a16="http://schemas.microsoft.com/office/drawing/2014/main" id="{AD3C8CE9-FD55-43AE-B803-58EF0FCAC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" y="2083"/>
              <a:ext cx="4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Freeform 36">
              <a:extLst>
                <a:ext uri="{FF2B5EF4-FFF2-40B4-BE49-F238E27FC236}">
                  <a16:creationId xmlns:a16="http://schemas.microsoft.com/office/drawing/2014/main" id="{04CB12B2-D2C6-441F-B86A-C82CBCD212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0" y="2221"/>
              <a:ext cx="22" cy="108"/>
            </a:xfrm>
            <a:custGeom>
              <a:avLst/>
              <a:gdLst>
                <a:gd name="T0" fmla="*/ 0 w 22"/>
                <a:gd name="T1" fmla="*/ 0 h 108"/>
                <a:gd name="T2" fmla="*/ 22 w 22"/>
                <a:gd name="T3" fmla="*/ 54 h 108"/>
                <a:gd name="T4" fmla="*/ 0 w 22"/>
                <a:gd name="T5" fmla="*/ 108 h 108"/>
                <a:gd name="T6" fmla="*/ 0 w 22"/>
                <a:gd name="T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108">
                  <a:moveTo>
                    <a:pt x="0" y="0"/>
                  </a:moveTo>
                  <a:lnTo>
                    <a:pt x="22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9" name="Line 37">
              <a:extLst>
                <a:ext uri="{FF2B5EF4-FFF2-40B4-BE49-F238E27FC236}">
                  <a16:creationId xmlns:a16="http://schemas.microsoft.com/office/drawing/2014/main" id="{1A0A04B3-4700-48B0-8157-DD6B262605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6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0" name="Line 38">
              <a:extLst>
                <a:ext uri="{FF2B5EF4-FFF2-40B4-BE49-F238E27FC236}">
                  <a16:creationId xmlns:a16="http://schemas.microsoft.com/office/drawing/2014/main" id="{21632A7D-5BDD-43B0-8E8B-E5790AF9D6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8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1" name="Line 39">
              <a:extLst>
                <a:ext uri="{FF2B5EF4-FFF2-40B4-BE49-F238E27FC236}">
                  <a16:creationId xmlns:a16="http://schemas.microsoft.com/office/drawing/2014/main" id="{6BDDB514-E0F4-4138-A058-FE91B98663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1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2" name="Line 40">
              <a:extLst>
                <a:ext uri="{FF2B5EF4-FFF2-40B4-BE49-F238E27FC236}">
                  <a16:creationId xmlns:a16="http://schemas.microsoft.com/office/drawing/2014/main" id="{42B5996C-7019-490C-9C94-36EB183791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4" y="715"/>
              <a:ext cx="0" cy="31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3" name="Rectangle 41">
              <a:extLst>
                <a:ext uri="{FF2B5EF4-FFF2-40B4-BE49-F238E27FC236}">
                  <a16:creationId xmlns:a16="http://schemas.microsoft.com/office/drawing/2014/main" id="{F9C3D77E-49B2-4C67-B510-C894D6B12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1" y="703"/>
              <a:ext cx="4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" name="Freeform 42">
              <a:extLst>
                <a:ext uri="{FF2B5EF4-FFF2-40B4-BE49-F238E27FC236}">
                  <a16:creationId xmlns:a16="http://schemas.microsoft.com/office/drawing/2014/main" id="{F600E781-42AB-4A7C-9C86-E917D379C4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" y="721"/>
              <a:ext cx="46" cy="54"/>
            </a:xfrm>
            <a:custGeom>
              <a:avLst/>
              <a:gdLst>
                <a:gd name="T0" fmla="*/ 0 w 46"/>
                <a:gd name="T1" fmla="*/ 54 h 54"/>
                <a:gd name="T2" fmla="*/ 23 w 46"/>
                <a:gd name="T3" fmla="*/ 0 h 54"/>
                <a:gd name="T4" fmla="*/ 46 w 46"/>
                <a:gd name="T5" fmla="*/ 54 h 54"/>
                <a:gd name="T6" fmla="*/ 0 w 46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54">
                  <a:moveTo>
                    <a:pt x="0" y="54"/>
                  </a:moveTo>
                  <a:lnTo>
                    <a:pt x="23" y="0"/>
                  </a:lnTo>
                  <a:lnTo>
                    <a:pt x="46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5" name="Rectangle 43">
              <a:extLst>
                <a:ext uri="{FF2B5EF4-FFF2-40B4-BE49-F238E27FC236}">
                  <a16:creationId xmlns:a16="http://schemas.microsoft.com/office/drawing/2014/main" id="{FD531909-EE96-4418-9C6C-EE9D56872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715"/>
              <a:ext cx="3412" cy="3126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6" name="Rectangle 44">
              <a:extLst>
                <a:ext uri="{FF2B5EF4-FFF2-40B4-BE49-F238E27FC236}">
                  <a16:creationId xmlns:a16="http://schemas.microsoft.com/office/drawing/2014/main" id="{BF79EC9D-D359-4A49-BFBB-27FBDD9DB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1" y="2317"/>
              <a:ext cx="5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Rectangle 47">
              <a:extLst>
                <a:ext uri="{FF2B5EF4-FFF2-40B4-BE49-F238E27FC236}">
                  <a16:creationId xmlns:a16="http://schemas.microsoft.com/office/drawing/2014/main" id="{C3C00419-89A5-4CA2-A77D-1B08030A2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715"/>
              <a:ext cx="3412" cy="3126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169" name="Object 168">
            <a:extLst>
              <a:ext uri="{FF2B5EF4-FFF2-40B4-BE49-F238E27FC236}">
                <a16:creationId xmlns:a16="http://schemas.microsoft.com/office/drawing/2014/main" id="{D5221A43-064E-471B-BB4D-82E8437FD2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787562"/>
              </p:ext>
            </p:extLst>
          </p:nvPr>
        </p:nvGraphicFramePr>
        <p:xfrm>
          <a:off x="6055629" y="5292725"/>
          <a:ext cx="9699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7836" imgH="355446" progId="Equation.DSMT4">
                  <p:embed/>
                </p:oleObj>
              </mc:Choice>
              <mc:Fallback>
                <p:oleObj name="Equation" r:id="rId18" imgW="837836" imgH="355446" progId="Equation.DSMT4">
                  <p:embed/>
                  <p:pic>
                    <p:nvPicPr>
                      <p:cNvPr id="169" name="Object 168">
                        <a:extLst>
                          <a:ext uri="{FF2B5EF4-FFF2-40B4-BE49-F238E27FC236}">
                            <a16:creationId xmlns:a16="http://schemas.microsoft.com/office/drawing/2014/main" id="{D5221A43-064E-471B-BB4D-82E8437FD2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5629" y="5292725"/>
                        <a:ext cx="969963" cy="411163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9" name="Group 178">
            <a:extLst>
              <a:ext uri="{FF2B5EF4-FFF2-40B4-BE49-F238E27FC236}">
                <a16:creationId xmlns:a16="http://schemas.microsoft.com/office/drawing/2014/main" id="{BAF50443-390E-4AFD-8E6E-38F7FA13A56E}"/>
              </a:ext>
            </a:extLst>
          </p:cNvPr>
          <p:cNvGrpSpPr/>
          <p:nvPr/>
        </p:nvGrpSpPr>
        <p:grpSpPr>
          <a:xfrm>
            <a:off x="4355586" y="4262422"/>
            <a:ext cx="1214227" cy="1372530"/>
            <a:chOff x="3100388" y="1106488"/>
            <a:chExt cx="3327400" cy="3743325"/>
          </a:xfrm>
        </p:grpSpPr>
        <p:sp>
          <p:nvSpPr>
            <p:cNvPr id="180" name="Freeform 293">
              <a:extLst>
                <a:ext uri="{FF2B5EF4-FFF2-40B4-BE49-F238E27FC236}">
                  <a16:creationId xmlns:a16="http://schemas.microsoft.com/office/drawing/2014/main" id="{A173EF7D-6234-4DCD-A1D7-7B7505673B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81" name="Freeform 45">
              <a:extLst>
                <a:ext uri="{FF2B5EF4-FFF2-40B4-BE49-F238E27FC236}">
                  <a16:creationId xmlns:a16="http://schemas.microsoft.com/office/drawing/2014/main" id="{7AB38BB9-9A3C-45FF-912A-A79BBF6AFE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4EA43D14-489C-4263-A00E-A1D3A20ED170}"/>
              </a:ext>
            </a:extLst>
          </p:cNvPr>
          <p:cNvGrpSpPr/>
          <p:nvPr/>
        </p:nvGrpSpPr>
        <p:grpSpPr>
          <a:xfrm>
            <a:off x="4577417" y="5024789"/>
            <a:ext cx="753405" cy="615037"/>
            <a:chOff x="3100388" y="1106488"/>
            <a:chExt cx="3327400" cy="3743325"/>
          </a:xfrm>
        </p:grpSpPr>
        <p:sp>
          <p:nvSpPr>
            <p:cNvPr id="183" name="Freeform 299">
              <a:extLst>
                <a:ext uri="{FF2B5EF4-FFF2-40B4-BE49-F238E27FC236}">
                  <a16:creationId xmlns:a16="http://schemas.microsoft.com/office/drawing/2014/main" id="{A9481BC8-D505-4339-8527-608AF2EE02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12700">
              <a:solidFill>
                <a:srgbClr val="0070C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84" name="Freeform 45">
              <a:extLst>
                <a:ext uri="{FF2B5EF4-FFF2-40B4-BE49-F238E27FC236}">
                  <a16:creationId xmlns:a16="http://schemas.microsoft.com/office/drawing/2014/main" id="{9616FFCC-59C9-451B-82D5-D7D388A449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70C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44398C03-C978-4CF1-8030-A50B0FFA55F5}"/>
              </a:ext>
            </a:extLst>
          </p:cNvPr>
          <p:cNvSpPr txBox="1">
            <a:spLocks/>
          </p:cNvSpPr>
          <p:nvPr/>
        </p:nvSpPr>
        <p:spPr>
          <a:xfrm>
            <a:off x="211385" y="4303735"/>
            <a:ext cx="8424936" cy="790778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If “q” is positive, graph shifts up, and if “q” is negative, graph shifts down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3F8688DA-1477-4385-9DDA-FF4D0F8ACAC7}"/>
              </a:ext>
            </a:extLst>
          </p:cNvPr>
          <p:cNvSpPr txBox="1">
            <a:spLocks/>
          </p:cNvSpPr>
          <p:nvPr/>
        </p:nvSpPr>
        <p:spPr>
          <a:xfrm>
            <a:off x="182356" y="3861048"/>
            <a:ext cx="8424936" cy="504056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 constant “q” affects the graph vertically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E307D35-488A-42FD-8703-C13912C9F5A2}"/>
              </a:ext>
            </a:extLst>
          </p:cNvPr>
          <p:cNvSpPr txBox="1"/>
          <p:nvPr/>
        </p:nvSpPr>
        <p:spPr>
          <a:xfrm>
            <a:off x="2474542" y="3309257"/>
            <a:ext cx="2438543" cy="661081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Graph is shifted two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units to the right </a:t>
            </a:r>
          </a:p>
        </p:txBody>
      </p:sp>
      <p:graphicFrame>
        <p:nvGraphicFramePr>
          <p:cNvPr id="168" name="Object 167">
            <a:extLst>
              <a:ext uri="{FF2B5EF4-FFF2-40B4-BE49-F238E27FC236}">
                <a16:creationId xmlns:a16="http://schemas.microsoft.com/office/drawing/2014/main" id="{C39D4954-5D8F-486C-A8D7-97E6CE7FC8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77024"/>
              </p:ext>
            </p:extLst>
          </p:nvPr>
        </p:nvGraphicFramePr>
        <p:xfrm>
          <a:off x="6057671" y="4870450"/>
          <a:ext cx="1211262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44600" imgH="419100" progId="Equation.DSMT4">
                  <p:embed/>
                </p:oleObj>
              </mc:Choice>
              <mc:Fallback>
                <p:oleObj name="Equation" r:id="rId20" imgW="1244600" imgH="419100" progId="Equation.DSMT4">
                  <p:embed/>
                  <p:pic>
                    <p:nvPicPr>
                      <p:cNvPr id="168" name="Object 167">
                        <a:extLst>
                          <a:ext uri="{FF2B5EF4-FFF2-40B4-BE49-F238E27FC236}">
                            <a16:creationId xmlns:a16="http://schemas.microsoft.com/office/drawing/2014/main" id="{C39D4954-5D8F-486C-A8D7-97E6CE7FC8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671" y="4870450"/>
                        <a:ext cx="1211262" cy="407988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120">
            <a:extLst>
              <a:ext uri="{FF2B5EF4-FFF2-40B4-BE49-F238E27FC236}">
                <a16:creationId xmlns:a16="http://schemas.microsoft.com/office/drawing/2014/main" id="{EEF01B9D-12C5-4799-AF9A-5F51238BDD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885563"/>
              </p:ext>
            </p:extLst>
          </p:nvPr>
        </p:nvGraphicFramePr>
        <p:xfrm>
          <a:off x="2357970" y="4959630"/>
          <a:ext cx="12144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70000" imgH="419100" progId="Equation.DSMT4">
                  <p:embed/>
                </p:oleObj>
              </mc:Choice>
              <mc:Fallback>
                <p:oleObj name="Equation" r:id="rId22" imgW="1270000" imgH="419100" progId="Equation.DSMT4">
                  <p:embed/>
                  <p:pic>
                    <p:nvPicPr>
                      <p:cNvPr id="121" name="Object 120">
                        <a:extLst>
                          <a:ext uri="{FF2B5EF4-FFF2-40B4-BE49-F238E27FC236}">
                            <a16:creationId xmlns:a16="http://schemas.microsoft.com/office/drawing/2014/main" id="{EEF01B9D-12C5-4799-AF9A-5F51238BDD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970" y="4959630"/>
                        <a:ext cx="1214437" cy="4000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" name="TextBox 184">
            <a:extLst>
              <a:ext uri="{FF2B5EF4-FFF2-40B4-BE49-F238E27FC236}">
                <a16:creationId xmlns:a16="http://schemas.microsoft.com/office/drawing/2014/main" id="{BA4ACF47-FB99-47BC-97A8-F0E6BEE042A9}"/>
              </a:ext>
            </a:extLst>
          </p:cNvPr>
          <p:cNvSpPr txBox="1"/>
          <p:nvPr/>
        </p:nvSpPr>
        <p:spPr>
          <a:xfrm>
            <a:off x="2133456" y="5631543"/>
            <a:ext cx="1799915" cy="923330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Graph is shifted two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units up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9C7989CA-AF4B-4567-B0BD-B40743D699A2}"/>
              </a:ext>
            </a:extLst>
          </p:cNvPr>
          <p:cNvSpPr txBox="1"/>
          <p:nvPr/>
        </p:nvSpPr>
        <p:spPr>
          <a:xfrm>
            <a:off x="5769284" y="5805715"/>
            <a:ext cx="1799915" cy="923330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Graph is shifted two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units down</a:t>
            </a:r>
          </a:p>
        </p:txBody>
      </p:sp>
    </p:spTree>
    <p:extLst>
      <p:ext uri="{BB962C8B-B14F-4D97-AF65-F5344CB8AC3E}">
        <p14:creationId xmlns:p14="http://schemas.microsoft.com/office/powerpoint/2010/main" val="87209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58927E-6 L 0.05313 -3.58927E-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16281E-6 L -0.05295 -0.0020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1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5.55556E-7 -0.0669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56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-0.00278 0.10741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5370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79" grpId="0" animBg="1"/>
      <p:bldP spid="81" grpId="0" animBg="1"/>
      <p:bldP spid="80" grpId="0" animBg="1"/>
      <p:bldP spid="69" grpId="0" animBg="1"/>
      <p:bldP spid="185" grpId="0" animBg="1"/>
      <p:bldP spid="1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08231"/>
          </a:xfrm>
        </p:spPr>
        <p:txBody>
          <a:bodyPr>
            <a:normAutofit fontScale="90000"/>
          </a:bodyPr>
          <a:lstStyle/>
          <a:p>
            <a:r>
              <a:rPr lang="en-CA" dirty="0"/>
              <a:t>IV) Constant “a” (Congruency Factor)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6483" y="977462"/>
            <a:ext cx="8245365" cy="3894083"/>
          </a:xfrm>
        </p:spPr>
        <p:txBody>
          <a:bodyPr/>
          <a:lstStyle/>
          <a:p>
            <a:r>
              <a:rPr lang="en-CA" dirty="0"/>
              <a:t>The constant “a” determines the (congruency) width of the parabola and which way it opens</a:t>
            </a:r>
          </a:p>
          <a:p>
            <a:pPr lvl="1"/>
            <a:r>
              <a:rPr lang="en-CA" sz="2400" dirty="0"/>
              <a:t>If “a” is positive (Opens up)</a:t>
            </a:r>
          </a:p>
          <a:p>
            <a:pPr lvl="1"/>
            <a:r>
              <a:rPr lang="en-CA" sz="2400" dirty="0"/>
              <a:t>If ‘a” is negative (Opens down)</a:t>
            </a:r>
          </a:p>
          <a:p>
            <a:pPr lvl="1"/>
            <a:r>
              <a:rPr lang="en-CA" sz="2400" dirty="0"/>
              <a:t>If “a” is big (Skinny)     </a:t>
            </a:r>
          </a:p>
          <a:p>
            <a:pPr lvl="1"/>
            <a:r>
              <a:rPr lang="en-CA" sz="2400" dirty="0"/>
              <a:t>If “a” is small (Wide)</a:t>
            </a:r>
          </a:p>
          <a:p>
            <a:r>
              <a:rPr lang="en-CA" dirty="0"/>
              <a:t>Congruency Factor: </a:t>
            </a:r>
          </a:p>
          <a:p>
            <a:pPr lvl="1"/>
            <a:r>
              <a:rPr lang="en-CA" sz="2400" dirty="0"/>
              <a:t>The constant “a” can be used to determine how fast the points on the parabola go up by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092319"/>
              </p:ext>
            </p:extLst>
          </p:nvPr>
        </p:nvGraphicFramePr>
        <p:xfrm>
          <a:off x="1706508" y="4994664"/>
          <a:ext cx="1636006" cy="44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47172" imgH="393529" progId="Equation.DSMT4">
                  <p:embed/>
                </p:oleObj>
              </mc:Choice>
              <mc:Fallback>
                <p:oleObj name="Equation" r:id="rId3" imgW="1447172" imgH="393529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08" y="4994664"/>
                        <a:ext cx="1636006" cy="444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710282"/>
              </p:ext>
            </p:extLst>
          </p:nvPr>
        </p:nvGraphicFramePr>
        <p:xfrm>
          <a:off x="507617" y="4982835"/>
          <a:ext cx="844219" cy="377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36600" imgH="330200" progId="Equation.DSMT4">
                  <p:embed/>
                </p:oleObj>
              </mc:Choice>
              <mc:Fallback>
                <p:oleObj name="Equation" r:id="rId5" imgW="736600" imgH="3302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17" y="4982835"/>
                        <a:ext cx="844219" cy="3774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078583"/>
              </p:ext>
            </p:extLst>
          </p:nvPr>
        </p:nvGraphicFramePr>
        <p:xfrm>
          <a:off x="1637319" y="5635734"/>
          <a:ext cx="20796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41500" imgH="393700" progId="Equation.DSMT4">
                  <p:embed/>
                </p:oleObj>
              </mc:Choice>
              <mc:Fallback>
                <p:oleObj name="Equation" r:id="rId7" imgW="1841500" imgH="3937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7319" y="5635734"/>
                        <a:ext cx="207962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500490"/>
              </p:ext>
            </p:extLst>
          </p:nvPr>
        </p:nvGraphicFramePr>
        <p:xfrm>
          <a:off x="481013" y="5640388"/>
          <a:ext cx="91757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99753" imgH="330057" progId="Equation.DSMT4">
                  <p:embed/>
                </p:oleObj>
              </mc:Choice>
              <mc:Fallback>
                <p:oleObj name="Equation" r:id="rId9" imgW="799753" imgH="330057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3" y="5640388"/>
                        <a:ext cx="917575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438773"/>
              </p:ext>
            </p:extLst>
          </p:nvPr>
        </p:nvGraphicFramePr>
        <p:xfrm>
          <a:off x="1668960" y="6308725"/>
          <a:ext cx="20685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28800" imgH="393700" progId="Equation.DSMT4">
                  <p:embed/>
                </p:oleObj>
              </mc:Choice>
              <mc:Fallback>
                <p:oleObj name="Equation" r:id="rId11" imgW="1828800" imgH="3937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960" y="6308725"/>
                        <a:ext cx="2068513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208435"/>
              </p:ext>
            </p:extLst>
          </p:nvPr>
        </p:nvGraphicFramePr>
        <p:xfrm>
          <a:off x="506413" y="6296025"/>
          <a:ext cx="8890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74364" imgH="330057" progId="Equation.DSMT4">
                  <p:embed/>
                </p:oleObj>
              </mc:Choice>
              <mc:Fallback>
                <p:oleObj name="Equation" r:id="rId13" imgW="774364" imgH="330057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6296025"/>
                        <a:ext cx="88900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903779"/>
              </p:ext>
            </p:extLst>
          </p:nvPr>
        </p:nvGraphicFramePr>
        <p:xfrm>
          <a:off x="5801407" y="4989731"/>
          <a:ext cx="2570083" cy="386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16200" imgH="393700" progId="Equation.DSMT4">
                  <p:embed/>
                </p:oleObj>
              </mc:Choice>
              <mc:Fallback>
                <p:oleObj name="Equation" r:id="rId15" imgW="2616200" imgH="3937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1407" y="4989731"/>
                        <a:ext cx="2570083" cy="3862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719835"/>
              </p:ext>
            </p:extLst>
          </p:nvPr>
        </p:nvGraphicFramePr>
        <p:xfrm>
          <a:off x="4246563" y="5008563"/>
          <a:ext cx="12382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79500" imgH="330200" progId="Equation.DSMT4">
                  <p:embed/>
                </p:oleObj>
              </mc:Choice>
              <mc:Fallback>
                <p:oleObj name="Equation" r:id="rId17" imgW="1079500" imgH="3302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6563" y="5008563"/>
                        <a:ext cx="123825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722402"/>
              </p:ext>
            </p:extLst>
          </p:nvPr>
        </p:nvGraphicFramePr>
        <p:xfrm>
          <a:off x="5796948" y="5646959"/>
          <a:ext cx="3079038" cy="362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40100" imgH="393700" progId="Equation.DSMT4">
                  <p:embed/>
                </p:oleObj>
              </mc:Choice>
              <mc:Fallback>
                <p:oleObj name="Equation" r:id="rId19" imgW="3340100" imgH="3937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948" y="5646959"/>
                        <a:ext cx="3079038" cy="36239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781231"/>
              </p:ext>
            </p:extLst>
          </p:nvPr>
        </p:nvGraphicFramePr>
        <p:xfrm>
          <a:off x="4244212" y="5665788"/>
          <a:ext cx="1336781" cy="346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9449" imgH="330057" progId="Equation.DSMT4">
                  <p:embed/>
                </p:oleObj>
              </mc:Choice>
              <mc:Fallback>
                <p:oleObj name="Equation" r:id="rId21" imgW="1269449" imgH="330057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212" y="5665788"/>
                        <a:ext cx="1336781" cy="3469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933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64145"/>
              </p:ext>
            </p:extLst>
          </p:nvPr>
        </p:nvGraphicFramePr>
        <p:xfrm>
          <a:off x="2340178" y="961704"/>
          <a:ext cx="6521553" cy="5807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137248" imgH="2787764" progId="Word.Picture.8">
                  <p:embed/>
                </p:oleObj>
              </mc:Choice>
              <mc:Fallback>
                <p:oleObj name="Picture" r:id="rId3" imgW="3137248" imgH="2787764" progId="Word.Picture.8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178" y="961704"/>
                        <a:ext cx="6521553" cy="58075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877" y="134501"/>
            <a:ext cx="7666037" cy="527652"/>
          </a:xfrm>
        </p:spPr>
        <p:txBody>
          <a:bodyPr>
            <a:normAutofit fontScale="90000"/>
          </a:bodyPr>
          <a:lstStyle/>
          <a:p>
            <a:r>
              <a:rPr lang="en-CA" dirty="0"/>
              <a:t>III) How does the constant “a” work?</a:t>
            </a:r>
          </a:p>
        </p:txBody>
      </p:sp>
      <p:graphicFrame>
        <p:nvGraphicFramePr>
          <p:cNvPr id="12292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3508936"/>
              </p:ext>
            </p:extLst>
          </p:nvPr>
        </p:nvGraphicFramePr>
        <p:xfrm>
          <a:off x="248025" y="644137"/>
          <a:ext cx="10795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100" imgH="228600" progId="Equation.DSMT4">
                  <p:embed/>
                </p:oleObj>
              </mc:Choice>
              <mc:Fallback>
                <p:oleObj name="Equation" r:id="rId5" imgW="419100" imgH="228600" progId="Equation.DSMT4">
                  <p:embed/>
                  <p:pic>
                    <p:nvPicPr>
                      <p:cNvPr id="12292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025" y="644137"/>
                        <a:ext cx="1079500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322459224"/>
              </p:ext>
            </p:extLst>
          </p:nvPr>
        </p:nvGraphicFramePr>
        <p:xfrm>
          <a:off x="1441610" y="643210"/>
          <a:ext cx="10509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114" imgH="253780" progId="Equation.DSMT4">
                  <p:embed/>
                </p:oleObj>
              </mc:Choice>
              <mc:Fallback>
                <p:oleObj name="Equation" r:id="rId7" imgW="444114" imgH="253780" progId="Equation.DSMT4">
                  <p:embed/>
                  <p:pic>
                    <p:nvPicPr>
                      <p:cNvPr id="12294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610" y="643210"/>
                        <a:ext cx="105092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5506649" y="6027562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 flipV="1">
            <a:off x="6540500" y="3189110"/>
            <a:ext cx="0" cy="16456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V="1">
            <a:off x="4589567" y="3189111"/>
            <a:ext cx="0" cy="16271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 flipV="1">
            <a:off x="6213772" y="4771685"/>
            <a:ext cx="0" cy="1031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4917687" y="4816299"/>
            <a:ext cx="0" cy="1031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 flipV="1">
            <a:off x="5903742" y="5774931"/>
            <a:ext cx="0" cy="3349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 flipV="1">
            <a:off x="5252540" y="5789328"/>
            <a:ext cx="0" cy="334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5622537" y="6119637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5921205" y="5781281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6207125" y="4816299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5227249" y="6124399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>
            <a:off x="4873128" y="5784565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4605333" y="4816299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72" name="Text Box 84"/>
          <p:cNvSpPr txBox="1">
            <a:spLocks noChangeArrowheads="1"/>
          </p:cNvSpPr>
          <p:nvPr/>
        </p:nvSpPr>
        <p:spPr bwMode="auto">
          <a:xfrm>
            <a:off x="6484828" y="3682030"/>
            <a:ext cx="4810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373" name="Text Box 85"/>
          <p:cNvSpPr txBox="1">
            <a:spLocks noChangeArrowheads="1"/>
          </p:cNvSpPr>
          <p:nvPr/>
        </p:nvSpPr>
        <p:spPr bwMode="auto">
          <a:xfrm>
            <a:off x="4124320" y="3691253"/>
            <a:ext cx="4810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374" name="Text Box 86"/>
          <p:cNvSpPr txBox="1">
            <a:spLocks noChangeArrowheads="1"/>
          </p:cNvSpPr>
          <p:nvPr/>
        </p:nvSpPr>
        <p:spPr bwMode="auto">
          <a:xfrm>
            <a:off x="6618288" y="3598863"/>
            <a:ext cx="711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375" name="Text Box 87"/>
          <p:cNvSpPr txBox="1">
            <a:spLocks noChangeArrowheads="1"/>
          </p:cNvSpPr>
          <p:nvPr/>
        </p:nvSpPr>
        <p:spPr bwMode="auto">
          <a:xfrm>
            <a:off x="6157247" y="4916965"/>
            <a:ext cx="4810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376" name="Text Box 88"/>
          <p:cNvSpPr txBox="1">
            <a:spLocks noChangeArrowheads="1"/>
          </p:cNvSpPr>
          <p:nvPr/>
        </p:nvSpPr>
        <p:spPr bwMode="auto">
          <a:xfrm>
            <a:off x="4524296" y="4903502"/>
            <a:ext cx="4810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377" name="Text Box 89"/>
          <p:cNvSpPr txBox="1">
            <a:spLocks noChangeArrowheads="1"/>
          </p:cNvSpPr>
          <p:nvPr/>
        </p:nvSpPr>
        <p:spPr bwMode="auto">
          <a:xfrm>
            <a:off x="5924053" y="5787740"/>
            <a:ext cx="481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378" name="Text Box 90"/>
          <p:cNvSpPr txBox="1">
            <a:spLocks noChangeArrowheads="1"/>
          </p:cNvSpPr>
          <p:nvPr/>
        </p:nvSpPr>
        <p:spPr bwMode="auto">
          <a:xfrm>
            <a:off x="4896940" y="5789328"/>
            <a:ext cx="481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6530" y="2522643"/>
            <a:ext cx="3473773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Beginning at the vertex we can graph all the other points without making a TOV</a:t>
            </a:r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4851025" y="4763311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6125715" y="4744861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5180074" y="5732123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5835480" y="5705299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0" name="Oval 22"/>
          <p:cNvSpPr>
            <a:spLocks noChangeArrowheads="1"/>
          </p:cNvSpPr>
          <p:nvPr/>
        </p:nvSpPr>
        <p:spPr bwMode="auto">
          <a:xfrm>
            <a:off x="6469062" y="3126046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" name="TextBox 35"/>
          <p:cNvSpPr txBox="1"/>
          <p:nvPr/>
        </p:nvSpPr>
        <p:spPr>
          <a:xfrm>
            <a:off x="178566" y="4048410"/>
            <a:ext cx="3473773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Each point increases horizontally by 1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but increases vertically by 1 , 3 , 5 , 7 , 9, …</a:t>
            </a:r>
          </a:p>
        </p:txBody>
      </p:sp>
      <p:graphicFrame>
        <p:nvGraphicFramePr>
          <p:cNvPr id="3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716487000"/>
              </p:ext>
            </p:extLst>
          </p:nvPr>
        </p:nvGraphicFramePr>
        <p:xfrm>
          <a:off x="136530" y="1308538"/>
          <a:ext cx="2937746" cy="1198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43000" imgH="508000" progId="Equation.DSMT4">
                  <p:embed/>
                </p:oleObj>
              </mc:Choice>
              <mc:Fallback>
                <p:oleObj name="Equation" r:id="rId9" imgW="1143000" imgH="508000" progId="Equation.DSMT4">
                  <p:embed/>
                  <p:pic>
                    <p:nvPicPr>
                      <p:cNvPr id="37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30" y="1308538"/>
                        <a:ext cx="2937746" cy="119817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Line 25"/>
          <p:cNvSpPr>
            <a:spLocks noChangeShapeType="1"/>
          </p:cNvSpPr>
          <p:nvPr/>
        </p:nvSpPr>
        <p:spPr bwMode="auto">
          <a:xfrm flipV="1">
            <a:off x="4262760" y="977462"/>
            <a:ext cx="15766" cy="222115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9" name="Line 35"/>
          <p:cNvSpPr>
            <a:spLocks noChangeShapeType="1"/>
          </p:cNvSpPr>
          <p:nvPr/>
        </p:nvSpPr>
        <p:spPr bwMode="auto">
          <a:xfrm>
            <a:off x="4278526" y="3198620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1" name="Oval 23"/>
          <p:cNvSpPr>
            <a:spLocks noChangeArrowheads="1"/>
          </p:cNvSpPr>
          <p:nvPr/>
        </p:nvSpPr>
        <p:spPr bwMode="auto">
          <a:xfrm>
            <a:off x="4511566" y="3147997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" name="Oval 23"/>
          <p:cNvSpPr>
            <a:spLocks noChangeArrowheads="1"/>
          </p:cNvSpPr>
          <p:nvPr/>
        </p:nvSpPr>
        <p:spPr bwMode="auto">
          <a:xfrm>
            <a:off x="4206752" y="935497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" name="Line 24"/>
          <p:cNvSpPr>
            <a:spLocks noChangeShapeType="1"/>
          </p:cNvSpPr>
          <p:nvPr/>
        </p:nvSpPr>
        <p:spPr bwMode="auto">
          <a:xfrm flipV="1">
            <a:off x="6850446" y="1006934"/>
            <a:ext cx="0" cy="22125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2" name="Line 32"/>
          <p:cNvSpPr>
            <a:spLocks noChangeShapeType="1"/>
          </p:cNvSpPr>
          <p:nvPr/>
        </p:nvSpPr>
        <p:spPr bwMode="auto">
          <a:xfrm>
            <a:off x="6517071" y="3200986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3" name="Text Box 84"/>
          <p:cNvSpPr txBox="1">
            <a:spLocks noChangeArrowheads="1"/>
          </p:cNvSpPr>
          <p:nvPr/>
        </p:nvSpPr>
        <p:spPr bwMode="auto">
          <a:xfrm>
            <a:off x="6794774" y="2066717"/>
            <a:ext cx="4810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45" name="Oval 22"/>
          <p:cNvSpPr>
            <a:spLocks noChangeArrowheads="1"/>
          </p:cNvSpPr>
          <p:nvPr/>
        </p:nvSpPr>
        <p:spPr bwMode="auto">
          <a:xfrm>
            <a:off x="6794774" y="921790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" name="Text Box 85"/>
          <p:cNvSpPr txBox="1">
            <a:spLocks noChangeArrowheads="1"/>
          </p:cNvSpPr>
          <p:nvPr/>
        </p:nvSpPr>
        <p:spPr bwMode="auto">
          <a:xfrm>
            <a:off x="3789630" y="2066717"/>
            <a:ext cx="4810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dirty="0">
                <a:solidFill>
                  <a:srgbClr val="FF0000"/>
                </a:solidFill>
              </a:rPr>
              <a:t>7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4278526" y="935497"/>
            <a:ext cx="2587685" cy="5163502"/>
            <a:chOff x="3100388" y="1106488"/>
            <a:chExt cx="3327400" cy="3743325"/>
          </a:xfrm>
        </p:grpSpPr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1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579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2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2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2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1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1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00"/>
                            </p:stCondLst>
                            <p:childTnLst>
                              <p:par>
                                <p:cTn id="2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8" grpId="0" animBg="1"/>
      <p:bldP spid="12312" grpId="0" animBg="1"/>
      <p:bldP spid="12313" grpId="0" animBg="1"/>
      <p:bldP spid="12314" grpId="0" animBg="1"/>
      <p:bldP spid="12315" grpId="0" animBg="1"/>
      <p:bldP spid="12316" grpId="0" animBg="1"/>
      <p:bldP spid="12317" grpId="0" animBg="1"/>
      <p:bldP spid="12318" grpId="0" animBg="1"/>
      <p:bldP spid="12319" grpId="0" animBg="1"/>
      <p:bldP spid="12320" grpId="0" animBg="1"/>
      <p:bldP spid="12321" grpId="0" animBg="1"/>
      <p:bldP spid="12322" grpId="0" animBg="1"/>
      <p:bldP spid="12323" grpId="0" animBg="1"/>
      <p:bldP spid="12372" grpId="0"/>
      <p:bldP spid="12373" grpId="0"/>
      <p:bldP spid="12375" grpId="0"/>
      <p:bldP spid="12376" grpId="0"/>
      <p:bldP spid="12378" grpId="0"/>
      <p:bldP spid="4" grpId="0" animBg="1"/>
      <p:bldP spid="12306" grpId="0" animBg="1"/>
      <p:bldP spid="12307" grpId="0" animBg="1"/>
      <p:bldP spid="12308" grpId="0" animBg="1"/>
      <p:bldP spid="12309" grpId="0" animBg="1"/>
      <p:bldP spid="12310" grpId="0" animBg="1"/>
      <p:bldP spid="36" grpId="0" animBg="1"/>
      <p:bldP spid="38" grpId="0" animBg="1"/>
      <p:bldP spid="39" grpId="0" animBg="1"/>
      <p:bldP spid="12311" grpId="0" animBg="1"/>
      <p:bldP spid="40" grpId="0" animBg="1"/>
      <p:bldP spid="41" grpId="0" animBg="1"/>
      <p:bldP spid="42" grpId="0" animBg="1"/>
      <p:bldP spid="43" grpId="0"/>
      <p:bldP spid="45" grpId="0" animBg="1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208614"/>
              </p:ext>
            </p:extLst>
          </p:nvPr>
        </p:nvGraphicFramePr>
        <p:xfrm>
          <a:off x="2340178" y="961704"/>
          <a:ext cx="6521553" cy="5807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137248" imgH="2787764" progId="Word.Picture.8">
                  <p:embed/>
                </p:oleObj>
              </mc:Choice>
              <mc:Fallback>
                <p:oleObj name="Picture" r:id="rId3" imgW="3137248" imgH="2787764" progId="Word.Picture.8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178" y="961704"/>
                        <a:ext cx="6521553" cy="58075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93459593"/>
              </p:ext>
            </p:extLst>
          </p:nvPr>
        </p:nvGraphicFramePr>
        <p:xfrm>
          <a:off x="247649" y="414295"/>
          <a:ext cx="1674351" cy="773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5085" imgH="228501" progId="Equation.DSMT4">
                  <p:embed/>
                </p:oleObj>
              </mc:Choice>
              <mc:Fallback>
                <p:oleObj name="Equation" r:id="rId5" imgW="495085" imgH="228501" progId="Equation.DSMT4">
                  <p:embed/>
                  <p:pic>
                    <p:nvPicPr>
                      <p:cNvPr id="12292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49" y="414295"/>
                        <a:ext cx="1674351" cy="7731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51358307"/>
              </p:ext>
            </p:extLst>
          </p:nvPr>
        </p:nvGraphicFramePr>
        <p:xfrm>
          <a:off x="2041951" y="485731"/>
          <a:ext cx="10509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696" imgH="253890" progId="Equation.DSMT4">
                  <p:embed/>
                </p:oleObj>
              </mc:Choice>
              <mc:Fallback>
                <p:oleObj name="Equation" r:id="rId7" imgW="469696" imgH="253890" progId="Equation.DSMT4">
                  <p:embed/>
                  <p:pic>
                    <p:nvPicPr>
                      <p:cNvPr id="12294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951" y="485731"/>
                        <a:ext cx="105092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5506649" y="6027562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 flipV="1">
            <a:off x="6540500" y="489234"/>
            <a:ext cx="0" cy="308487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H="1" flipV="1">
            <a:off x="4583003" y="507681"/>
            <a:ext cx="22330" cy="303157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 flipV="1">
            <a:off x="6213772" y="3557702"/>
            <a:ext cx="0" cy="191154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4938706" y="3598863"/>
            <a:ext cx="1" cy="187038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 flipV="1">
            <a:off x="5903741" y="5488240"/>
            <a:ext cx="3175" cy="62165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 flipV="1">
            <a:off x="5252540" y="5532854"/>
            <a:ext cx="0" cy="59143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5622537" y="6119637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5921205" y="5465961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6207125" y="3539253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5227249" y="6124399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>
            <a:off x="4873128" y="5469245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4605333" y="3539253"/>
            <a:ext cx="333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72" name="Text Box 84"/>
          <p:cNvSpPr txBox="1">
            <a:spLocks noChangeArrowheads="1"/>
          </p:cNvSpPr>
          <p:nvPr/>
        </p:nvSpPr>
        <p:spPr bwMode="auto">
          <a:xfrm>
            <a:off x="6299993" y="4304394"/>
            <a:ext cx="4810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373" name="Text Box 85"/>
          <p:cNvSpPr txBox="1">
            <a:spLocks noChangeArrowheads="1"/>
          </p:cNvSpPr>
          <p:nvPr/>
        </p:nvSpPr>
        <p:spPr bwMode="auto">
          <a:xfrm>
            <a:off x="3862959" y="2023466"/>
            <a:ext cx="7200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2374" name="Text Box 86"/>
          <p:cNvSpPr txBox="1">
            <a:spLocks noChangeArrowheads="1"/>
          </p:cNvSpPr>
          <p:nvPr/>
        </p:nvSpPr>
        <p:spPr bwMode="auto">
          <a:xfrm>
            <a:off x="6618288" y="3598863"/>
            <a:ext cx="711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375" name="Text Box 87"/>
          <p:cNvSpPr txBox="1">
            <a:spLocks noChangeArrowheads="1"/>
          </p:cNvSpPr>
          <p:nvPr/>
        </p:nvSpPr>
        <p:spPr bwMode="auto">
          <a:xfrm>
            <a:off x="6477323" y="2047438"/>
            <a:ext cx="10112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2376" name="Text Box 88"/>
          <p:cNvSpPr txBox="1">
            <a:spLocks noChangeArrowheads="1"/>
          </p:cNvSpPr>
          <p:nvPr/>
        </p:nvSpPr>
        <p:spPr bwMode="auto">
          <a:xfrm>
            <a:off x="4524296" y="4304394"/>
            <a:ext cx="4810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377" name="Text Box 89"/>
          <p:cNvSpPr txBox="1">
            <a:spLocks noChangeArrowheads="1"/>
          </p:cNvSpPr>
          <p:nvPr/>
        </p:nvSpPr>
        <p:spPr bwMode="auto">
          <a:xfrm>
            <a:off x="5892521" y="5630080"/>
            <a:ext cx="481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378" name="Text Box 90"/>
          <p:cNvSpPr txBox="1">
            <a:spLocks noChangeArrowheads="1"/>
          </p:cNvSpPr>
          <p:nvPr/>
        </p:nvSpPr>
        <p:spPr bwMode="auto">
          <a:xfrm>
            <a:off x="4867384" y="5599972"/>
            <a:ext cx="481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6530" y="2522643"/>
            <a:ext cx="3473773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If “a = 2”, the points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go up faster.</a:t>
            </a:r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4851025" y="348626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6125715" y="346781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5180074" y="5416803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5835480" y="5389979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0" name="Oval 22"/>
          <p:cNvSpPr>
            <a:spLocks noChangeArrowheads="1"/>
          </p:cNvSpPr>
          <p:nvPr/>
        </p:nvSpPr>
        <p:spPr bwMode="auto">
          <a:xfrm>
            <a:off x="6469062" y="414294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" name="TextBox 35"/>
          <p:cNvSpPr txBox="1"/>
          <p:nvPr/>
        </p:nvSpPr>
        <p:spPr>
          <a:xfrm>
            <a:off x="115502" y="3323174"/>
            <a:ext cx="3473773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Each point increases horizontally by 1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but increases vertically by 2 , 6 , 10 , 14 , 18, …</a:t>
            </a:r>
          </a:p>
        </p:txBody>
      </p:sp>
      <p:graphicFrame>
        <p:nvGraphicFramePr>
          <p:cNvPr id="3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881706912"/>
              </p:ext>
            </p:extLst>
          </p:nvPr>
        </p:nvGraphicFramePr>
        <p:xfrm>
          <a:off x="136530" y="1308538"/>
          <a:ext cx="2937746" cy="1198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43000" imgH="508000" progId="Equation.DSMT4">
                  <p:embed/>
                </p:oleObj>
              </mc:Choice>
              <mc:Fallback>
                <p:oleObj name="Equation" r:id="rId9" imgW="1143000" imgH="508000" progId="Equation.DSMT4">
                  <p:embed/>
                  <p:pic>
                    <p:nvPicPr>
                      <p:cNvPr id="37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30" y="1308538"/>
                        <a:ext cx="2937746" cy="119817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1" name="Oval 23"/>
          <p:cNvSpPr>
            <a:spLocks noChangeArrowheads="1"/>
          </p:cNvSpPr>
          <p:nvPr/>
        </p:nvSpPr>
        <p:spPr bwMode="auto">
          <a:xfrm>
            <a:off x="4511566" y="43624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47" name="Group 46"/>
          <p:cNvGrpSpPr/>
          <p:nvPr/>
        </p:nvGrpSpPr>
        <p:grpSpPr>
          <a:xfrm>
            <a:off x="4583003" y="436245"/>
            <a:ext cx="1957497" cy="5662754"/>
            <a:chOff x="3100388" y="1106488"/>
            <a:chExt cx="3327400" cy="3743325"/>
          </a:xfrm>
        </p:grpSpPr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36530" y="4850514"/>
            <a:ext cx="3473773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Simply multiply the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values by “2”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1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182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1000"/>
                                        <p:tgtEl>
                                          <p:spTgt spid="12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10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2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6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1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2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8" grpId="0" animBg="1"/>
      <p:bldP spid="12312" grpId="0" animBg="1"/>
      <p:bldP spid="12313" grpId="0" animBg="1"/>
      <p:bldP spid="12314" grpId="0" animBg="1"/>
      <p:bldP spid="12315" grpId="0" animBg="1"/>
      <p:bldP spid="12316" grpId="0" animBg="1"/>
      <p:bldP spid="12317" grpId="0" animBg="1"/>
      <p:bldP spid="12318" grpId="0" animBg="1"/>
      <p:bldP spid="12319" grpId="0" animBg="1"/>
      <p:bldP spid="12320" grpId="0" animBg="1"/>
      <p:bldP spid="12321" grpId="0" animBg="1"/>
      <p:bldP spid="12322" grpId="0" animBg="1"/>
      <p:bldP spid="12323" grpId="0" animBg="1"/>
      <p:bldP spid="12372" grpId="0"/>
      <p:bldP spid="12373" grpId="0"/>
      <p:bldP spid="12375" grpId="0"/>
      <p:bldP spid="12376" grpId="0"/>
      <p:bldP spid="12377" grpId="0"/>
      <p:bldP spid="12378" grpId="0"/>
      <p:bldP spid="4" grpId="0" animBg="1"/>
      <p:bldP spid="12306" grpId="0" animBg="1"/>
      <p:bldP spid="12307" grpId="0" animBg="1"/>
      <p:bldP spid="12308" grpId="0" animBg="1"/>
      <p:bldP spid="12309" grpId="0" animBg="1"/>
      <p:bldP spid="12310" grpId="0" animBg="1"/>
      <p:bldP spid="36" grpId="0" animBg="1"/>
      <p:bldP spid="12311" grpId="0" animBg="1"/>
      <p:bldP spid="5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952" y="85446"/>
            <a:ext cx="8671034" cy="907776"/>
          </a:xfrm>
        </p:spPr>
        <p:txBody>
          <a:bodyPr>
            <a:normAutofit/>
          </a:bodyPr>
          <a:lstStyle/>
          <a:p>
            <a:r>
              <a:rPr lang="en-CA" sz="2400" dirty="0"/>
              <a:t>Practice: Graph the following Parabolas, Indicate the Vertex, AOS, intercepts, Domain &amp; Range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615251"/>
              </p:ext>
            </p:extLst>
          </p:nvPr>
        </p:nvGraphicFramePr>
        <p:xfrm>
          <a:off x="298396" y="961205"/>
          <a:ext cx="269255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447" imgH="228501" progId="Equation.DSMT4">
                  <p:embed/>
                </p:oleObj>
              </mc:Choice>
              <mc:Fallback>
                <p:oleObj name="Equation" r:id="rId3" imgW="812447" imgH="228501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396" y="961205"/>
                        <a:ext cx="2692550" cy="757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197367"/>
              </p:ext>
            </p:extLst>
          </p:nvPr>
        </p:nvGraphicFramePr>
        <p:xfrm>
          <a:off x="5328746" y="961208"/>
          <a:ext cx="3094039" cy="73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65200" imgH="228600" progId="Equation.DSMT4">
                  <p:embed/>
                </p:oleObj>
              </mc:Choice>
              <mc:Fallback>
                <p:oleObj name="Equation" r:id="rId5" imgW="965200" imgH="2286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746" y="961208"/>
                        <a:ext cx="3094039" cy="73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55289"/>
              </p:ext>
            </p:extLst>
          </p:nvPr>
        </p:nvGraphicFramePr>
        <p:xfrm>
          <a:off x="358392" y="1813253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25142" imgH="406224" progId="Equation.DSMT4">
                  <p:embed/>
                </p:oleObj>
              </mc:Choice>
              <mc:Fallback>
                <p:oleObj name="Equation" r:id="rId7" imgW="825142" imgH="406224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92" y="1813253"/>
                        <a:ext cx="8255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548020"/>
              </p:ext>
            </p:extLst>
          </p:nvPr>
        </p:nvGraphicFramePr>
        <p:xfrm>
          <a:off x="1541244" y="1823600"/>
          <a:ext cx="1003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02865" imgH="406224" progId="Equation.DSMT4">
                  <p:embed/>
                </p:oleObj>
              </mc:Choice>
              <mc:Fallback>
                <p:oleObj name="Equation" r:id="rId9" imgW="1002865" imgH="406224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244" y="1823600"/>
                        <a:ext cx="1003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220954"/>
              </p:ext>
            </p:extLst>
          </p:nvPr>
        </p:nvGraphicFramePr>
        <p:xfrm>
          <a:off x="2848578" y="1779862"/>
          <a:ext cx="1613064" cy="469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98197" imgH="203112" progId="Equation.DSMT4">
                  <p:embed/>
                </p:oleObj>
              </mc:Choice>
              <mc:Fallback>
                <p:oleObj name="Equation" r:id="rId11" imgW="698197" imgH="203112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8578" y="1779862"/>
                        <a:ext cx="1613064" cy="4695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004465"/>
              </p:ext>
            </p:extLst>
          </p:nvPr>
        </p:nvGraphicFramePr>
        <p:xfrm>
          <a:off x="298014" y="2382237"/>
          <a:ext cx="1373133" cy="49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8918" imgH="152334" progId="Equation.DSMT4">
                  <p:embed/>
                </p:oleObj>
              </mc:Choice>
              <mc:Fallback>
                <p:oleObj name="Equation" r:id="rId13" imgW="418918" imgH="152334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014" y="2382237"/>
                        <a:ext cx="1373133" cy="499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623043"/>
              </p:ext>
            </p:extLst>
          </p:nvPr>
        </p:nvGraphicFramePr>
        <p:xfrm>
          <a:off x="1748001" y="2399974"/>
          <a:ext cx="1331913" cy="532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603" imgH="164957" progId="Equation.DSMT4">
                  <p:embed/>
                </p:oleObj>
              </mc:Choice>
              <mc:Fallback>
                <p:oleObj name="Equation" r:id="rId15" imgW="342603" imgH="164957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8001" y="2399974"/>
                        <a:ext cx="1331913" cy="5324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97" r="6749" b="22588"/>
          <a:stretch>
            <a:fillRect/>
          </a:stretch>
        </p:blipFill>
        <p:spPr>
          <a:xfrm>
            <a:off x="230791" y="3020770"/>
            <a:ext cx="3615997" cy="378993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231013"/>
              </p:ext>
            </p:extLst>
          </p:nvPr>
        </p:nvGraphicFramePr>
        <p:xfrm>
          <a:off x="5075347" y="1654137"/>
          <a:ext cx="1115453" cy="434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40948" imgH="406224" progId="Equation.DSMT4">
                  <p:embed/>
                </p:oleObj>
              </mc:Choice>
              <mc:Fallback>
                <p:oleObj name="Equation" r:id="rId18" imgW="1040948" imgH="406224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347" y="1654137"/>
                        <a:ext cx="1115453" cy="4347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983457"/>
              </p:ext>
            </p:extLst>
          </p:nvPr>
        </p:nvGraphicFramePr>
        <p:xfrm>
          <a:off x="6526050" y="1564832"/>
          <a:ext cx="1971566" cy="563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10891" imgH="203112" progId="Equation.DSMT4">
                  <p:embed/>
                </p:oleObj>
              </mc:Choice>
              <mc:Fallback>
                <p:oleObj name="Equation" r:id="rId20" imgW="710891" imgH="203112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6050" y="1564832"/>
                        <a:ext cx="1971566" cy="563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430506"/>
              </p:ext>
            </p:extLst>
          </p:nvPr>
        </p:nvGraphicFramePr>
        <p:xfrm>
          <a:off x="4843463" y="2436100"/>
          <a:ext cx="1305089" cy="459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1613" imgH="152334" progId="Equation.DSMT4">
                  <p:embed/>
                </p:oleObj>
              </mc:Choice>
              <mc:Fallback>
                <p:oleObj name="Equation" r:id="rId22" imgW="431613" imgH="152334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463" y="2436100"/>
                        <a:ext cx="1305089" cy="4595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656334"/>
              </p:ext>
            </p:extLst>
          </p:nvPr>
        </p:nvGraphicFramePr>
        <p:xfrm>
          <a:off x="6177455" y="2404743"/>
          <a:ext cx="2083677" cy="511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72808" imgH="165028" progId="Equation.DSMT4">
                  <p:embed/>
                </p:oleObj>
              </mc:Choice>
              <mc:Fallback>
                <p:oleObj name="Equation" r:id="rId24" imgW="672808" imgH="165028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7455" y="2404743"/>
                        <a:ext cx="2083677" cy="5117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097835"/>
              </p:ext>
            </p:extLst>
          </p:nvPr>
        </p:nvGraphicFramePr>
        <p:xfrm>
          <a:off x="5134250" y="2043841"/>
          <a:ext cx="856647" cy="434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99753" imgH="406224" progId="Equation.DSMT4">
                  <p:embed/>
                </p:oleObj>
              </mc:Choice>
              <mc:Fallback>
                <p:oleObj name="Equation" r:id="rId26" imgW="799753" imgH="406224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4250" y="2043841"/>
                        <a:ext cx="856647" cy="4347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9" t="22588" r="40495" b="22588"/>
          <a:stretch>
            <a:fillRect/>
          </a:stretch>
        </p:blipFill>
        <p:spPr>
          <a:xfrm>
            <a:off x="4693191" y="3026979"/>
            <a:ext cx="4092641" cy="3815255"/>
          </a:xfrm>
          <a:prstGeom prst="rect">
            <a:avLst/>
          </a:prstGeom>
          <a:solidFill>
            <a:schemeClr val="bg1"/>
          </a:solidFill>
          <a:ln/>
        </p:spPr>
      </p:pic>
      <p:sp>
        <p:nvSpPr>
          <p:cNvPr id="18" name="Oval 6"/>
          <p:cNvSpPr>
            <a:spLocks noChangeArrowheads="1"/>
          </p:cNvSpPr>
          <p:nvPr/>
        </p:nvSpPr>
        <p:spPr bwMode="auto">
          <a:xfrm>
            <a:off x="2252498" y="6229996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" name="Line 7"/>
          <p:cNvSpPr>
            <a:spLocks noChangeShapeType="1"/>
          </p:cNvSpPr>
          <p:nvPr/>
        </p:nvSpPr>
        <p:spPr bwMode="auto">
          <a:xfrm flipH="1" flipV="1">
            <a:off x="2301766" y="2900854"/>
            <a:ext cx="0" cy="3957146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0" name="Oval 9"/>
          <p:cNvSpPr>
            <a:spLocks noChangeArrowheads="1"/>
          </p:cNvSpPr>
          <p:nvPr/>
        </p:nvSpPr>
        <p:spPr bwMode="auto">
          <a:xfrm>
            <a:off x="2515914" y="5681498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1974577" y="5673561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1699939" y="4036848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" name="Oval 12"/>
          <p:cNvSpPr>
            <a:spLocks noChangeArrowheads="1"/>
          </p:cNvSpPr>
          <p:nvPr/>
        </p:nvSpPr>
        <p:spPr bwMode="auto">
          <a:xfrm>
            <a:off x="2777852" y="4046373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" name="Oval 13"/>
          <p:cNvSpPr>
            <a:spLocks noChangeArrowheads="1"/>
          </p:cNvSpPr>
          <p:nvPr/>
        </p:nvSpPr>
        <p:spPr bwMode="auto">
          <a:xfrm>
            <a:off x="3047702" y="1823898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 flipV="1">
            <a:off x="2571227" y="5735498"/>
            <a:ext cx="0" cy="5484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 flipV="1">
            <a:off x="2831852" y="4100373"/>
            <a:ext cx="0" cy="163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7" name="Line 16"/>
          <p:cNvSpPr>
            <a:spLocks noChangeShapeType="1"/>
          </p:cNvSpPr>
          <p:nvPr/>
        </p:nvSpPr>
        <p:spPr bwMode="auto">
          <a:xfrm flipV="1">
            <a:off x="3101702" y="1877898"/>
            <a:ext cx="0" cy="2266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2520677" y="5763157"/>
            <a:ext cx="323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00" dirty="0">
                <a:solidFill>
                  <a:srgbClr val="3333CC"/>
                </a:solidFill>
              </a:rPr>
              <a:t>2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2777852" y="4517067"/>
            <a:ext cx="6477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00" dirty="0">
                <a:solidFill>
                  <a:srgbClr val="3333CC"/>
                </a:solidFill>
              </a:rPr>
              <a:t>6</a:t>
            </a:r>
          </a:p>
        </p:txBody>
      </p: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3033464" y="3001848"/>
            <a:ext cx="6477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00" dirty="0">
                <a:solidFill>
                  <a:srgbClr val="3333CC"/>
                </a:solidFill>
              </a:rPr>
              <a:t>10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665028" y="3015496"/>
            <a:ext cx="1289064" cy="3280422"/>
            <a:chOff x="3100388" y="1106488"/>
            <a:chExt cx="3327400" cy="3743325"/>
          </a:xfrm>
        </p:grpSpPr>
        <p:sp>
          <p:nvSpPr>
            <p:cNvPr id="32" name="Freeform 46"/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3" name="Freeform 45"/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4" name="Oval 6"/>
          <p:cNvSpPr>
            <a:spLocks noChangeArrowheads="1"/>
          </p:cNvSpPr>
          <p:nvPr/>
        </p:nvSpPr>
        <p:spPr bwMode="auto">
          <a:xfrm>
            <a:off x="5684680" y="5090771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5" name="Line 7"/>
          <p:cNvSpPr>
            <a:spLocks noChangeShapeType="1"/>
          </p:cNvSpPr>
          <p:nvPr/>
        </p:nvSpPr>
        <p:spPr bwMode="auto">
          <a:xfrm flipV="1">
            <a:off x="6875486" y="3015494"/>
            <a:ext cx="0" cy="3842505"/>
          </a:xfrm>
          <a:prstGeom prst="line">
            <a:avLst/>
          </a:prstGeom>
          <a:noFill/>
          <a:ln w="317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6" name="Oval 9"/>
          <p:cNvSpPr>
            <a:spLocks noChangeArrowheads="1"/>
          </p:cNvSpPr>
          <p:nvPr/>
        </p:nvSpPr>
        <p:spPr bwMode="auto">
          <a:xfrm>
            <a:off x="7606827" y="4100373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" name="Oval 10"/>
          <p:cNvSpPr>
            <a:spLocks noChangeArrowheads="1"/>
          </p:cNvSpPr>
          <p:nvPr/>
        </p:nvSpPr>
        <p:spPr bwMode="auto">
          <a:xfrm>
            <a:off x="6060057" y="4101576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" name="Oval 11"/>
          <p:cNvSpPr>
            <a:spLocks noChangeArrowheads="1"/>
          </p:cNvSpPr>
          <p:nvPr/>
        </p:nvSpPr>
        <p:spPr bwMode="auto">
          <a:xfrm>
            <a:off x="6821486" y="3327053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" name="Oval 12"/>
          <p:cNvSpPr>
            <a:spLocks noChangeArrowheads="1"/>
          </p:cNvSpPr>
          <p:nvPr/>
        </p:nvSpPr>
        <p:spPr bwMode="auto">
          <a:xfrm>
            <a:off x="6413805" y="3528776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" name="Oval 13"/>
          <p:cNvSpPr>
            <a:spLocks noChangeArrowheads="1"/>
          </p:cNvSpPr>
          <p:nvPr/>
        </p:nvSpPr>
        <p:spPr bwMode="auto">
          <a:xfrm>
            <a:off x="7202556" y="3528776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" name="Line 14"/>
          <p:cNvSpPr>
            <a:spLocks noChangeShapeType="1"/>
          </p:cNvSpPr>
          <p:nvPr/>
        </p:nvSpPr>
        <p:spPr bwMode="auto">
          <a:xfrm flipV="1">
            <a:off x="8414296" y="5103827"/>
            <a:ext cx="0" cy="134635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2" name="Line 15"/>
          <p:cNvSpPr>
            <a:spLocks noChangeShapeType="1"/>
          </p:cNvSpPr>
          <p:nvPr/>
        </p:nvSpPr>
        <p:spPr bwMode="auto">
          <a:xfrm flipH="1" flipV="1">
            <a:off x="8044362" y="4141927"/>
            <a:ext cx="0" cy="98919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3" name="Text Box 17"/>
          <p:cNvSpPr txBox="1">
            <a:spLocks noChangeArrowheads="1"/>
          </p:cNvSpPr>
          <p:nvPr/>
        </p:nvSpPr>
        <p:spPr bwMode="auto">
          <a:xfrm>
            <a:off x="8354990" y="5421941"/>
            <a:ext cx="857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00" dirty="0">
                <a:solidFill>
                  <a:srgbClr val="3333CC"/>
                </a:solidFill>
              </a:rPr>
              <a:t>3.5</a:t>
            </a:r>
          </a:p>
        </p:txBody>
      </p:sp>
      <p:sp>
        <p:nvSpPr>
          <p:cNvPr id="44" name="Text Box 18"/>
          <p:cNvSpPr txBox="1">
            <a:spLocks noChangeArrowheads="1"/>
          </p:cNvSpPr>
          <p:nvPr/>
        </p:nvSpPr>
        <p:spPr bwMode="auto">
          <a:xfrm>
            <a:off x="8044362" y="4257511"/>
            <a:ext cx="952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00" dirty="0">
                <a:solidFill>
                  <a:srgbClr val="3333CC"/>
                </a:solidFill>
              </a:rPr>
              <a:t>2.5</a:t>
            </a:r>
          </a:p>
        </p:txBody>
      </p:sp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7539251" y="3623812"/>
            <a:ext cx="819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00" dirty="0">
                <a:solidFill>
                  <a:srgbClr val="3333CC"/>
                </a:solidFill>
              </a:rPr>
              <a:t>1.5</a:t>
            </a:r>
          </a:p>
        </p:txBody>
      </p:sp>
      <p:sp>
        <p:nvSpPr>
          <p:cNvPr id="46" name="Oval 20"/>
          <p:cNvSpPr>
            <a:spLocks noChangeArrowheads="1"/>
          </p:cNvSpPr>
          <p:nvPr/>
        </p:nvSpPr>
        <p:spPr bwMode="auto">
          <a:xfrm>
            <a:off x="7984960" y="5090771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7" name="Oval 21"/>
          <p:cNvSpPr>
            <a:spLocks noChangeArrowheads="1"/>
          </p:cNvSpPr>
          <p:nvPr/>
        </p:nvSpPr>
        <p:spPr bwMode="auto">
          <a:xfrm>
            <a:off x="8373944" y="6421163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" name="Oval 22"/>
          <p:cNvSpPr>
            <a:spLocks noChangeArrowheads="1"/>
          </p:cNvSpPr>
          <p:nvPr/>
        </p:nvSpPr>
        <p:spPr bwMode="auto">
          <a:xfrm>
            <a:off x="5277017" y="6407515"/>
            <a:ext cx="108000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" name="Line 23"/>
          <p:cNvSpPr>
            <a:spLocks noChangeShapeType="1"/>
          </p:cNvSpPr>
          <p:nvPr/>
        </p:nvSpPr>
        <p:spPr bwMode="auto">
          <a:xfrm flipV="1">
            <a:off x="7660827" y="3582775"/>
            <a:ext cx="0" cy="559151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0" name="Line 24"/>
          <p:cNvSpPr>
            <a:spLocks noChangeShapeType="1"/>
          </p:cNvSpPr>
          <p:nvPr/>
        </p:nvSpPr>
        <p:spPr bwMode="auto">
          <a:xfrm>
            <a:off x="7267219" y="3340528"/>
            <a:ext cx="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1" name="Text Box 25"/>
          <p:cNvSpPr txBox="1">
            <a:spLocks noChangeArrowheads="1"/>
          </p:cNvSpPr>
          <p:nvPr/>
        </p:nvSpPr>
        <p:spPr bwMode="auto">
          <a:xfrm>
            <a:off x="7237012" y="3260056"/>
            <a:ext cx="819150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1700" dirty="0">
                <a:solidFill>
                  <a:srgbClr val="3333CC"/>
                </a:solidFill>
              </a:rPr>
              <a:t>0.5</a:t>
            </a:r>
          </a:p>
        </p:txBody>
      </p:sp>
      <p:grpSp>
        <p:nvGrpSpPr>
          <p:cNvPr id="52" name="Group 51"/>
          <p:cNvGrpSpPr/>
          <p:nvPr/>
        </p:nvGrpSpPr>
        <p:grpSpPr>
          <a:xfrm flipV="1">
            <a:off x="5238349" y="3381625"/>
            <a:ext cx="3282263" cy="3558449"/>
            <a:chOff x="3100388" y="1106488"/>
            <a:chExt cx="3327400" cy="3743325"/>
          </a:xfrm>
        </p:grpSpPr>
        <p:sp>
          <p:nvSpPr>
            <p:cNvPr id="53" name="Freeform 46"/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5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8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8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6" presetID="26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2" presetID="26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8" presetID="26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/>
      <p:bldP spid="44" grpId="0"/>
      <p:bldP spid="45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  <p:tag name="GENSWF_OUTPUT_FILE_NAME" val="m10hch1.2"/>
  <p:tag name="ISPRING_RESOURCE_PATHS_HASH_2" val="d5e22f8526f8c0c288cb12183fec83ab7c6a7231"/>
  <p:tag name="ISPRING_LMS_API_VERSION" val="SCORM 2004 (2nd edition)"/>
  <p:tag name="ISPRING_ULTRA_SCORM_COURSE_ID" val="DDE5F118-CE45-4F51-8386-7D48C0F3B02B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Section 2.2 Quadratic Functions y=a(x-p)2+q 2021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1" ma:contentTypeDescription="Create a new document." ma:contentTypeScope="" ma:versionID="041b70a5ca5c512a07b48b967e328a54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0c480a41906435b26bd66f6a47fcf3b5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0185D7-6531-41C9-A053-7749853516D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0C5E53F-7506-4693-87BB-8AD6203BC7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53A390-7534-45C9-9CED-E47F084165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1578</TotalTime>
  <Words>1303</Words>
  <Application>Microsoft Office PowerPoint</Application>
  <PresentationFormat>On-screen Show (4:3)</PresentationFormat>
  <Paragraphs>146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Picture</vt:lpstr>
      <vt:lpstr>Section 2.2  Quadratic Functions </vt:lpstr>
      <vt:lpstr>Vertex Form (apQ)  </vt:lpstr>
      <vt:lpstr>Ex: For each of following equations, find the constants “a”, “p”, “q”, vertex, A.O.S., and intercepts</vt:lpstr>
      <vt:lpstr>Graph parabola, label the vertex, AOS, intercepts, domain and range: </vt:lpstr>
      <vt:lpstr>II) Constants “P” and “Q”</vt:lpstr>
      <vt:lpstr>IV) Constant “a” (Congruency Factor)</vt:lpstr>
      <vt:lpstr>III) How does the constant “a” work?</vt:lpstr>
      <vt:lpstr>PowerPoint Presentation</vt:lpstr>
      <vt:lpstr>Practice: Graph the following Parabolas, Indicate the Vertex, AOS, intercepts, Domain &amp; Range</vt:lpstr>
      <vt:lpstr>VI)  CTS: Complete the Square!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2.2 Quadratic Functions y=a(x-p)2+q 2021</dc:title>
  <dc:creator>Danny Young</dc:creator>
  <cp:lastModifiedBy>Danny Young</cp:lastModifiedBy>
  <cp:revision>47</cp:revision>
  <dcterms:created xsi:type="dcterms:W3CDTF">2011-06-26T05:06:25Z</dcterms:created>
  <dcterms:modified xsi:type="dcterms:W3CDTF">2021-07-01T05:46:19Z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